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F0CA5F5-B90E-4559-878F-E7B2929BEED3}" type="slidenum">
              <a:rPr lang="en-US" altLang="en-US" smtClean="0"/>
              <a:pPr eaLnBrk="1" hangingPunct="1"/>
              <a:t>1</a:t>
            </a:fld>
            <a:endParaRPr lang="en-US" altLang="en-US" smtClean="0"/>
          </a:p>
        </p:txBody>
      </p:sp>
    </p:spTree>
    <p:extLst>
      <p:ext uri="{BB962C8B-B14F-4D97-AF65-F5344CB8AC3E}">
        <p14:creationId xmlns:p14="http://schemas.microsoft.com/office/powerpoint/2010/main" val="3017034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A674A8F-8D7A-4E80-9773-C30EA21F3DE4}" type="slidenum">
              <a:rPr lang="en-US" altLang="en-US" smtClean="0"/>
              <a:pPr eaLnBrk="1" hangingPunct="1"/>
              <a:t>10</a:t>
            </a:fld>
            <a:endParaRPr lang="en-US" altLang="en-US" smtClean="0"/>
          </a:p>
        </p:txBody>
      </p:sp>
    </p:spTree>
    <p:extLst>
      <p:ext uri="{BB962C8B-B14F-4D97-AF65-F5344CB8AC3E}">
        <p14:creationId xmlns:p14="http://schemas.microsoft.com/office/powerpoint/2010/main" val="2572149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9.2. Rise and Fall of the Abbasid Caliphate: Though Abbasid rulers occupied the caliphal seat in Iraq from 750 to 1258,when Mongol armies destroyed Baghdad, real political power waned sharply and steadily after 850. The rival caliphates of </a:t>
            </a:r>
            <a:r>
              <a:rPr lang="en-US" altLang="en-US" dirty="0" err="1" smtClean="0"/>
              <a:t>theFatimids</a:t>
            </a:r>
            <a:r>
              <a:rPr lang="en-US" altLang="en-US" dirty="0" smtClean="0"/>
              <a:t> (909–1171) and Spanish </a:t>
            </a:r>
            <a:r>
              <a:rPr lang="en-US" altLang="en-US" dirty="0" err="1" smtClean="0"/>
              <a:t>Umayyads</a:t>
            </a:r>
            <a:r>
              <a:rPr lang="en-US" altLang="en-US" dirty="0" smtClean="0"/>
              <a:t> (929–976) were comparatively short-lived.</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3328C902-CF50-42C1-A840-439EE2DB1C13}" type="slidenum">
              <a:rPr lang="en-US" altLang="en-US" smtClean="0"/>
              <a:pPr eaLnBrk="1" hangingPunct="1">
                <a:spcBef>
                  <a:spcPct val="0"/>
                </a:spcBef>
              </a:pPr>
              <a:t>11</a:t>
            </a:fld>
            <a:endParaRPr lang="en-US" altLang="en-US" smtClean="0"/>
          </a:p>
        </p:txBody>
      </p:sp>
    </p:spTree>
    <p:extLst>
      <p:ext uri="{BB962C8B-B14F-4D97-AF65-F5344CB8AC3E}">
        <p14:creationId xmlns:p14="http://schemas.microsoft.com/office/powerpoint/2010/main" val="12512608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Mosque of Ibn </a:t>
            </a:r>
            <a:r>
              <a:rPr lang="en-US" altLang="en-US" dirty="0" err="1" smtClean="0"/>
              <a:t>Tulun</a:t>
            </a:r>
            <a:r>
              <a:rPr lang="en-US" altLang="en-US" dirty="0" smtClean="0"/>
              <a:t> in </a:t>
            </a:r>
            <a:r>
              <a:rPr lang="en-US" altLang="en-US" dirty="0" err="1" smtClean="0"/>
              <a:t>Fustat</a:t>
            </a:r>
            <a:r>
              <a:rPr lang="en-US" altLang="en-US" dirty="0" smtClean="0"/>
              <a:t>. Completed in 877, this mosque symbolized Egypt becoming for the first time a quasi-independent province under its governor. The kiosk in the center of the courtyard contains fountains for washing before prayer. Before its restoration in the thirteenth century, the mosque had a spiral minaret and a door to an adjoining governor’s palace.</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467FD2D1-D5C4-48B9-B9D3-6B5410AA9714}" type="slidenum">
              <a:rPr lang="en-US" altLang="en-US" smtClean="0"/>
              <a:pPr eaLnBrk="1" hangingPunct="1">
                <a:spcBef>
                  <a:spcPct val="0"/>
                </a:spcBef>
              </a:pPr>
              <a:t>12</a:t>
            </a:fld>
            <a:endParaRPr lang="en-US" altLang="en-US" smtClean="0"/>
          </a:p>
        </p:txBody>
      </p:sp>
    </p:spTree>
    <p:extLst>
      <p:ext uri="{BB962C8B-B14F-4D97-AF65-F5344CB8AC3E}">
        <p14:creationId xmlns:p14="http://schemas.microsoft.com/office/powerpoint/2010/main" val="3929523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7C6E9DEA-5FA3-4B41-96CF-BA76FA35F993}" type="slidenum">
              <a:rPr lang="en-US" altLang="en-US" smtClean="0"/>
              <a:pPr eaLnBrk="1" hangingPunct="1"/>
              <a:t>13</a:t>
            </a:fld>
            <a:endParaRPr lang="en-US" altLang="en-US" smtClean="0"/>
          </a:p>
        </p:txBody>
      </p:sp>
    </p:spTree>
    <p:extLst>
      <p:ext uri="{BB962C8B-B14F-4D97-AF65-F5344CB8AC3E}">
        <p14:creationId xmlns:p14="http://schemas.microsoft.com/office/powerpoint/2010/main" val="1283927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Tomb of the Samanids in Bukhar.  This early-tenth-century structure has the basic layout of a Zoroastrian fire temple: a dome on top of a cube. However, geometric ornamentation in baked brick marks it as an early masterpiece of Islamic architecture. The Samanid family achieved independence as rulers of northeastern Iran and western Central Asia in the tenth century.</a:t>
            </a: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FF658FD9-50D6-4408-BA1D-6BAC247D578E}" type="slidenum">
              <a:rPr lang="en-US" altLang="en-US" smtClean="0"/>
              <a:pPr eaLnBrk="1" hangingPunct="1">
                <a:spcBef>
                  <a:spcPct val="0"/>
                </a:spcBef>
              </a:pPr>
              <a:t>14</a:t>
            </a:fld>
            <a:endParaRPr lang="en-US" altLang="en-US" smtClean="0"/>
          </a:p>
        </p:txBody>
      </p:sp>
    </p:spTree>
    <p:extLst>
      <p:ext uri="{BB962C8B-B14F-4D97-AF65-F5344CB8AC3E}">
        <p14:creationId xmlns:p14="http://schemas.microsoft.com/office/powerpoint/2010/main" val="1482848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Spanish Muslim Textile of the Twelfth Century. This fragment of woven silk, featuring peacocks and Arabic writing, is one of the finest examples of Islamic weaving. The cotton industry flourished in the early Islamic centuries, but silk remained a highly valued product. Some fabrics were treasured in Christian Europe.</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A14C5A3D-CD64-46AE-85ED-A2961C599969}" type="slidenum">
              <a:rPr lang="en-US" altLang="en-US" smtClean="0"/>
              <a:pPr eaLnBrk="1" hangingPunct="1">
                <a:spcBef>
                  <a:spcPct val="0"/>
                </a:spcBef>
              </a:pPr>
              <a:t>15</a:t>
            </a:fld>
            <a:endParaRPr lang="en-US" altLang="en-US" smtClean="0"/>
          </a:p>
        </p:txBody>
      </p:sp>
    </p:spTree>
    <p:extLst>
      <p:ext uri="{BB962C8B-B14F-4D97-AF65-F5344CB8AC3E}">
        <p14:creationId xmlns:p14="http://schemas.microsoft.com/office/powerpoint/2010/main" val="1462788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E7FE0A9E-D156-4892-BFF3-1892AAE3625B}" type="slidenum">
              <a:rPr lang="en-US" altLang="en-US" smtClean="0"/>
              <a:pPr eaLnBrk="1" hangingPunct="1"/>
              <a:t>16</a:t>
            </a:fld>
            <a:endParaRPr lang="en-US" altLang="en-US" smtClean="0"/>
          </a:p>
        </p:txBody>
      </p:sp>
    </p:spTree>
    <p:extLst>
      <p:ext uri="{BB962C8B-B14F-4D97-AF65-F5344CB8AC3E}">
        <p14:creationId xmlns:p14="http://schemas.microsoft.com/office/powerpoint/2010/main" val="2766166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45641B43-9BE1-49A3-AD39-D00259C28548}" type="slidenum">
              <a:rPr lang="en-US" altLang="en-US" smtClean="0"/>
              <a:pPr eaLnBrk="1" hangingPunct="1"/>
              <a:t>17</a:t>
            </a:fld>
            <a:endParaRPr lang="en-US" altLang="en-US" smtClean="0"/>
          </a:p>
        </p:txBody>
      </p:sp>
    </p:spTree>
    <p:extLst>
      <p:ext uri="{BB962C8B-B14F-4D97-AF65-F5344CB8AC3E}">
        <p14:creationId xmlns:p14="http://schemas.microsoft.com/office/powerpoint/2010/main" val="2868325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Model of a Water-Lifting Device.  The artist’s effort to render a three-dimensional construction in two dimensions shows a talent for schematic drawing.</a:t>
            </a:r>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0040A89B-6832-4CE3-BF2D-7035BC25D706}" type="slidenum">
              <a:rPr lang="en-US" altLang="en-US" smtClean="0"/>
              <a:pPr eaLnBrk="1" hangingPunct="1">
                <a:spcBef>
                  <a:spcPct val="0"/>
                </a:spcBef>
              </a:pPr>
              <a:t>18</a:t>
            </a:fld>
            <a:endParaRPr lang="en-US" altLang="en-US" smtClean="0"/>
          </a:p>
        </p:txBody>
      </p:sp>
    </p:spTree>
    <p:extLst>
      <p:ext uri="{BB962C8B-B14F-4D97-AF65-F5344CB8AC3E}">
        <p14:creationId xmlns:p14="http://schemas.microsoft.com/office/powerpoint/2010/main" val="38179305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Women Playing Chess in Muslim Spain. As shown in this thirteenth-century miniature, women in their own quarters, without men present, wore whatever clothes and jewels they liked. Notice the henna decorating the hands of the woman in the middle. The woman on the left, probably a slave, plays an oud.</a:t>
            </a: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938A9C98-8F32-48E8-93ED-CEF27EB7D215}" type="slidenum">
              <a:rPr lang="en-US" altLang="en-US" smtClean="0"/>
              <a:pPr eaLnBrk="1" hangingPunct="1">
                <a:spcBef>
                  <a:spcPct val="0"/>
                </a:spcBef>
              </a:pPr>
              <a:t>19</a:t>
            </a:fld>
            <a:endParaRPr lang="en-US" altLang="en-US" smtClean="0"/>
          </a:p>
        </p:txBody>
      </p:sp>
    </p:spTree>
    <p:extLst>
      <p:ext uri="{BB962C8B-B14F-4D97-AF65-F5344CB8AC3E}">
        <p14:creationId xmlns:p14="http://schemas.microsoft.com/office/powerpoint/2010/main" val="1025968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Baghdad Bookstore: With the advent of papermaking, manufacturing books became increasingly common and inexpensive. As a result, bookstores also became more common. Notice how books are shelved on their sides in wall cubicles.</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82A061C-6644-479D-88AB-AEBA4226A67B}" type="slidenum">
              <a:rPr lang="en-US" altLang="en-US" smtClean="0"/>
              <a:pPr eaLnBrk="1" hangingPunct="1">
                <a:spcBef>
                  <a:spcPct val="0"/>
                </a:spcBef>
              </a:pPr>
              <a:t>2</a:t>
            </a:fld>
            <a:endParaRPr lang="en-US" altLang="en-US" smtClean="0"/>
          </a:p>
        </p:txBody>
      </p:sp>
    </p:spTree>
    <p:extLst>
      <p:ext uri="{BB962C8B-B14F-4D97-AF65-F5344CB8AC3E}">
        <p14:creationId xmlns:p14="http://schemas.microsoft.com/office/powerpoint/2010/main" val="616193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Islamic Glassware. This glass bottle from Syria shows the skill of Muslim chemists and artisans in producing clear, transparent glass. The scratched decoration reflects the Muslim taste for geometric design.</a:t>
            </a:r>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98A5074-468E-4B95-A8D0-9F6766660999}" type="slidenum">
              <a:rPr lang="en-US" altLang="en-US" smtClean="0"/>
              <a:pPr eaLnBrk="1" hangingPunct="1">
                <a:spcBef>
                  <a:spcPct val="0"/>
                </a:spcBef>
              </a:pPr>
              <a:t>20</a:t>
            </a:fld>
            <a:endParaRPr lang="en-US" altLang="en-US" smtClean="0"/>
          </a:p>
        </p:txBody>
      </p:sp>
    </p:spTree>
    <p:extLst>
      <p:ext uri="{BB962C8B-B14F-4D97-AF65-F5344CB8AC3E}">
        <p14:creationId xmlns:p14="http://schemas.microsoft.com/office/powerpoint/2010/main" val="2905341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Quran Page Printed from a Woodblock. Printing from woodblocks or tin plates existed in Islamic lands between approximately 800 and 1400. Most prints were narrow amulets designed to be rolled and worn around the neck in cylindrical cases. Less valued than handwritten amulets, many prints came from Banu Sasan con men. Why block-printing had so little effect on society in general and eventually disappeared is unknown.</a:t>
            </a:r>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C0AA1378-D6AF-4059-85CB-1F36581C46E7}" type="slidenum">
              <a:rPr lang="en-US" altLang="en-US" smtClean="0"/>
              <a:pPr eaLnBrk="1" hangingPunct="1">
                <a:spcBef>
                  <a:spcPct val="0"/>
                </a:spcBef>
              </a:pPr>
              <a:t>21</a:t>
            </a:fld>
            <a:endParaRPr lang="en-US" altLang="en-US" smtClean="0"/>
          </a:p>
        </p:txBody>
      </p:sp>
    </p:spTree>
    <p:extLst>
      <p:ext uri="{BB962C8B-B14F-4D97-AF65-F5344CB8AC3E}">
        <p14:creationId xmlns:p14="http://schemas.microsoft.com/office/powerpoint/2010/main" val="31960781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Muslim Head Coverings. The man standing before a governor in this thirteenth-century miniature painting wears a simple skullcap indicating his </a:t>
            </a:r>
            <a:r>
              <a:rPr lang="en-US" altLang="en-US" dirty="0" err="1" smtClean="0"/>
              <a:t>lowsocial</a:t>
            </a:r>
            <a:r>
              <a:rPr lang="en-US" altLang="en-US" dirty="0" smtClean="0"/>
              <a:t> status. The two attendants wear turbans, but the governor’s turban is built into a high, conical shape. The folds and tails of turbans signified not only rank, but also place of origin. To this day, men from western Afghanistan wear tightly wound white turbans with long tails while men from eastern Afghanistan wear loose colorful turbans.</a:t>
            </a: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68A1526E-8115-4C4F-9019-BF76413B469F}" type="slidenum">
              <a:rPr lang="en-US" altLang="en-US" smtClean="0"/>
              <a:pPr eaLnBrk="1" hangingPunct="1">
                <a:spcBef>
                  <a:spcPct val="0"/>
                </a:spcBef>
              </a:pPr>
              <a:t>22</a:t>
            </a:fld>
            <a:endParaRPr lang="en-US" altLang="en-US" smtClean="0"/>
          </a:p>
        </p:txBody>
      </p:sp>
    </p:spTree>
    <p:extLst>
      <p:ext uri="{BB962C8B-B14F-4D97-AF65-F5344CB8AC3E}">
        <p14:creationId xmlns:p14="http://schemas.microsoft.com/office/powerpoint/2010/main" val="524335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DB58850-1155-4CAF-93D8-3636D9D1C0A9}" type="slidenum">
              <a:rPr lang="en-US" altLang="en-US" smtClean="0"/>
              <a:pPr eaLnBrk="1" hangingPunct="1"/>
              <a:t>3</a:t>
            </a:fld>
            <a:endParaRPr lang="en-US" altLang="en-US" smtClean="0"/>
          </a:p>
        </p:txBody>
      </p:sp>
    </p:spTree>
    <p:extLst>
      <p:ext uri="{BB962C8B-B14F-4D97-AF65-F5344CB8AC3E}">
        <p14:creationId xmlns:p14="http://schemas.microsoft.com/office/powerpoint/2010/main" val="58627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Sasanid Silver Plate with Gold Decoration: The Sasanid aristocracy, based in the countryside, invested part of its wealth in silver plates and vessels. This image of a Sasanid king hunting on horseback also reflects a favorite aristocratic pastime.</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31C05556-9390-49DE-8A9B-B2834D3506DF}" type="slidenum">
              <a:rPr lang="en-US" altLang="en-US" smtClean="0"/>
              <a:pPr eaLnBrk="1" hangingPunct="1">
                <a:spcBef>
                  <a:spcPct val="0"/>
                </a:spcBef>
              </a:pPr>
              <a:t>4</a:t>
            </a:fld>
            <a:endParaRPr lang="en-US" altLang="en-US" smtClean="0"/>
          </a:p>
        </p:txBody>
      </p:sp>
    </p:spTree>
    <p:extLst>
      <p:ext uri="{BB962C8B-B14F-4D97-AF65-F5344CB8AC3E}">
        <p14:creationId xmlns:p14="http://schemas.microsoft.com/office/powerpoint/2010/main" val="197996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This table shows the chronology of the Arab Lands and Iran and Central Asia between 200 and 1000.</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CDE3D8D-920B-4DFA-8A07-99CA61FA7B19}" type="slidenum">
              <a:rPr lang="en-US" altLang="en-US" smtClean="0"/>
              <a:pPr eaLnBrk="1" hangingPunct="1">
                <a:spcBef>
                  <a:spcPct val="0"/>
                </a:spcBef>
              </a:pPr>
              <a:t>5</a:t>
            </a:fld>
            <a:endParaRPr lang="en-US" altLang="en-US" smtClean="0"/>
          </a:p>
        </p:txBody>
      </p:sp>
    </p:spTree>
    <p:extLst>
      <p:ext uri="{BB962C8B-B14F-4D97-AF65-F5344CB8AC3E}">
        <p14:creationId xmlns:p14="http://schemas.microsoft.com/office/powerpoint/2010/main" val="4088891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69F0D4EE-6774-4B2F-A4B4-AC67D3149FB2}" type="slidenum">
              <a:rPr lang="en-US" altLang="en-US" smtClean="0"/>
              <a:pPr eaLnBrk="1" hangingPunct="1"/>
              <a:t>6</a:t>
            </a:fld>
            <a:endParaRPr lang="en-US" altLang="en-US" smtClean="0"/>
          </a:p>
        </p:txBody>
      </p:sp>
    </p:spTree>
    <p:extLst>
      <p:ext uri="{BB962C8B-B14F-4D97-AF65-F5344CB8AC3E}">
        <p14:creationId xmlns:p14="http://schemas.microsoft.com/office/powerpoint/2010/main" val="2367729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Map 9.1. Early Expansion of Muslim Rule: Arab conquests of the first Islamic century brought vast territory under Muslim rule, but conversion to Islam proceeded slowly. In most areas outside the Arabian peninsula, the only region where Arabic was then spoken, conversion did not accelerate until the third century after the conquest. © Cengage Learning</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A691889-DE5C-438E-8E71-4B2D24B5F2EF}" type="slidenum">
              <a:rPr lang="en-US" altLang="en-US" smtClean="0"/>
              <a:pPr eaLnBrk="1" hangingPunct="1">
                <a:spcBef>
                  <a:spcPct val="0"/>
                </a:spcBef>
              </a:pPr>
              <a:t>7</a:t>
            </a:fld>
            <a:endParaRPr lang="en-US" altLang="en-US" smtClean="0"/>
          </a:p>
        </p:txBody>
      </p:sp>
    </p:spTree>
    <p:extLst>
      <p:ext uri="{BB962C8B-B14F-4D97-AF65-F5344CB8AC3E}">
        <p14:creationId xmlns:p14="http://schemas.microsoft.com/office/powerpoint/2010/main" val="2691918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17626C32-D865-452D-A39A-715CF24D52B0}" type="slidenum">
              <a:rPr lang="en-US" altLang="en-US" smtClean="0"/>
              <a:pPr eaLnBrk="1" hangingPunct="1"/>
              <a:t>8</a:t>
            </a:fld>
            <a:endParaRPr lang="en-US" altLang="en-US" smtClean="0"/>
          </a:p>
        </p:txBody>
      </p:sp>
    </p:spTree>
    <p:extLst>
      <p:ext uri="{BB962C8B-B14F-4D97-AF65-F5344CB8AC3E}">
        <p14:creationId xmlns:p14="http://schemas.microsoft.com/office/powerpoint/2010/main" val="3535753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62B2804-56F3-433C-AF86-D5A581DA9483}" type="slidenum">
              <a:rPr lang="en-US" altLang="en-US" smtClean="0"/>
              <a:pPr eaLnBrk="1" hangingPunct="1"/>
              <a:t>9</a:t>
            </a:fld>
            <a:endParaRPr lang="en-US" altLang="en-US" smtClean="0"/>
          </a:p>
        </p:txBody>
      </p:sp>
    </p:spTree>
    <p:extLst>
      <p:ext uri="{BB962C8B-B14F-4D97-AF65-F5344CB8AC3E}">
        <p14:creationId xmlns:p14="http://schemas.microsoft.com/office/powerpoint/2010/main" val="850486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1663700"/>
            <a:ext cx="4343400" cy="3540125"/>
          </a:xfrm>
        </p:spPr>
        <p:txBody>
          <a:bodyPr/>
          <a:lstStyle/>
          <a:p>
            <a:pPr eaLnBrk="1" hangingPunct="1">
              <a:spcBef>
                <a:spcPct val="20000"/>
              </a:spcBef>
              <a:defRPr/>
            </a:pPr>
            <a:r>
              <a:rPr lang="en-US" altLang="en-US" sz="3200" dirty="0" smtClean="0">
                <a:solidFill>
                  <a:srgbClr val="292526"/>
                </a:solidFill>
                <a:latin typeface="Arial" pitchFamily="34" charset="0"/>
              </a:rPr>
              <a:t/>
            </a:r>
            <a:br>
              <a:rPr lang="en-US" altLang="en-US" sz="3200" dirty="0" smtClean="0">
                <a:solidFill>
                  <a:srgbClr val="292526"/>
                </a:solidFill>
                <a:latin typeface="Arial" pitchFamily="34" charset="0"/>
              </a:rPr>
            </a:br>
            <a:r>
              <a:rPr lang="en-US" altLang="en-US" sz="3200" dirty="0" smtClean="0">
                <a:latin typeface="Arial" pitchFamily="34" charset="0"/>
              </a:rPr>
              <a:t>Chapter </a:t>
            </a:r>
            <a:r>
              <a:rPr lang="en-US" altLang="en-US" sz="3200" dirty="0">
                <a:latin typeface="Arial" pitchFamily="34" charset="0"/>
              </a:rPr>
              <a:t>9</a:t>
            </a:r>
            <a:r>
              <a:rPr lang="en-US" altLang="en-US" sz="3200" dirty="0" smtClean="0">
                <a:latin typeface="Arial" pitchFamily="34" charset="0"/>
              </a:rPr>
              <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a:t>
            </a:r>
            <a:r>
              <a:rPr lang="en-US" altLang="en-US" sz="3200" dirty="0" err="1" smtClean="0">
                <a:solidFill>
                  <a:srgbClr val="333399"/>
                </a:solidFill>
                <a:effectLst>
                  <a:outerShdw blurRad="38100" dist="38100" dir="2700000" algn="tl">
                    <a:srgbClr val="C0C0C0"/>
                  </a:outerShdw>
                </a:effectLst>
                <a:latin typeface="Arial" pitchFamily="34" charset="0"/>
              </a:rPr>
              <a:t>Sasanid</a:t>
            </a:r>
            <a:r>
              <a:rPr lang="en-US" altLang="en-US" sz="3200" dirty="0" smtClean="0">
                <a:solidFill>
                  <a:srgbClr val="333399"/>
                </a:solidFill>
                <a:effectLst>
                  <a:outerShdw blurRad="38100" dist="38100" dir="2700000" algn="tl">
                    <a:srgbClr val="C0C0C0"/>
                  </a:outerShdw>
                </a:effectLst>
                <a:latin typeface="Arial" pitchFamily="34" charset="0"/>
              </a:rPr>
              <a:t> Empire and the Rise of Islam, 200-1200</a:t>
            </a:r>
          </a:p>
        </p:txBody>
      </p:sp>
    </p:spTree>
    <p:extLst>
      <p:ext uri="{BB962C8B-B14F-4D97-AF65-F5344CB8AC3E}">
        <p14:creationId xmlns:p14="http://schemas.microsoft.com/office/powerpoint/2010/main" val="1693448731"/>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152400"/>
            <a:ext cx="7772400" cy="1447800"/>
          </a:xfrm>
        </p:spPr>
        <p:txBody>
          <a:bodyPr/>
          <a:lstStyle/>
          <a:p>
            <a:pPr eaLnBrk="1" hangingPunct="1"/>
            <a:r>
              <a:rPr lang="en-US" altLang="en-US" dirty="0" smtClean="0">
                <a:latin typeface="Arial" charset="0"/>
              </a:rPr>
              <a:t>Political Fragmentation, 850-1050</a:t>
            </a:r>
          </a:p>
        </p:txBody>
      </p:sp>
      <p:sp>
        <p:nvSpPr>
          <p:cNvPr id="13315" name="Content Placeholder 2"/>
          <p:cNvSpPr>
            <a:spLocks noGrp="1"/>
          </p:cNvSpPr>
          <p:nvPr>
            <p:ph idx="1"/>
          </p:nvPr>
        </p:nvSpPr>
        <p:spPr>
          <a:xfrm>
            <a:off x="685800" y="1752600"/>
            <a:ext cx="7772400" cy="4721225"/>
          </a:xfrm>
        </p:spPr>
        <p:txBody>
          <a:bodyPr/>
          <a:lstStyle/>
          <a:p>
            <a:pPr marL="0" indent="0" eaLnBrk="1" hangingPunct="1">
              <a:buFontTx/>
              <a:buChar char="•"/>
            </a:pPr>
            <a:r>
              <a:rPr lang="en-US" altLang="en-US" smtClean="0">
                <a:latin typeface="Arial" charset="0"/>
              </a:rPr>
              <a:t> Decline of the Abbasids</a:t>
            </a:r>
          </a:p>
          <a:p>
            <a:pPr marL="857250" lvl="1" indent="-457200" eaLnBrk="1" hangingPunct="1">
              <a:buFont typeface="Arial" charset="0"/>
              <a:buChar char="•"/>
            </a:pPr>
            <a:r>
              <a:rPr lang="en-US" altLang="en-US" smtClean="0">
                <a:latin typeface="Arial" charset="0"/>
              </a:rPr>
              <a:t>	Problems of control</a:t>
            </a:r>
          </a:p>
          <a:p>
            <a:pPr marL="857250" lvl="1" indent="-457200" eaLnBrk="1" hangingPunct="1">
              <a:buFont typeface="Arial" charset="0"/>
              <a:buChar char="•"/>
            </a:pPr>
            <a:r>
              <a:rPr lang="en-US" altLang="en-US" smtClean="0">
                <a:latin typeface="Arial" charset="0"/>
              </a:rPr>
              <a:t>	Mercenaries and Mamluks</a:t>
            </a:r>
          </a:p>
          <a:p>
            <a:pPr marL="0" indent="0" eaLnBrk="1" hangingPunct="1">
              <a:buFontTx/>
              <a:buChar char="•"/>
            </a:pPr>
            <a:r>
              <a:rPr lang="en-US" altLang="en-US" smtClean="0">
                <a:latin typeface="Arial" charset="0"/>
              </a:rPr>
              <a:t> Provincial/Regional Regimes</a:t>
            </a:r>
          </a:p>
          <a:p>
            <a:pPr marL="857250" lvl="1" indent="-457200" eaLnBrk="1" hangingPunct="1">
              <a:buFont typeface="Arial" charset="0"/>
              <a:buChar char="•"/>
            </a:pPr>
            <a:r>
              <a:rPr lang="en-US" altLang="en-US" smtClean="0">
                <a:latin typeface="Arial" charset="0"/>
              </a:rPr>
              <a:t>	Ghana</a:t>
            </a:r>
          </a:p>
          <a:p>
            <a:pPr marL="857250" lvl="1" indent="-457200" eaLnBrk="1" hangingPunct="1">
              <a:buFont typeface="Arial" charset="0"/>
              <a:buChar char="•"/>
            </a:pPr>
            <a:r>
              <a:rPr lang="en-US" altLang="en-US" smtClean="0">
                <a:latin typeface="Arial" charset="0"/>
              </a:rPr>
              <a:t>	Islamic Spain</a:t>
            </a:r>
          </a:p>
          <a:p>
            <a:pPr marL="0" indent="0" eaLnBrk="1" hangingPunct="1">
              <a:buFontTx/>
              <a:buChar char="•"/>
            </a:pPr>
            <a:r>
              <a:rPr lang="en-US" altLang="en-US" smtClean="0">
                <a:latin typeface="Arial" charset="0"/>
              </a:rPr>
              <a:t> Ulama</a:t>
            </a:r>
          </a:p>
          <a:p>
            <a:pPr marL="857250" lvl="1" indent="-457200" eaLnBrk="1" hangingPunct="1">
              <a:buFont typeface="Arial" charset="0"/>
              <a:buChar char="•"/>
            </a:pPr>
            <a:r>
              <a:rPr lang="en-US" altLang="en-US" smtClean="0">
                <a:latin typeface="Arial" charset="0"/>
              </a:rPr>
              <a:t>	Identity and scholarship </a:t>
            </a:r>
          </a:p>
        </p:txBody>
      </p:sp>
    </p:spTree>
    <p:extLst>
      <p:ext uri="{BB962C8B-B14F-4D97-AF65-F5344CB8AC3E}">
        <p14:creationId xmlns:p14="http://schemas.microsoft.com/office/powerpoint/2010/main" val="1823650642"/>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Title 1"/>
          <p:cNvSpPr>
            <a:spLocks noGrp="1"/>
          </p:cNvSpPr>
          <p:nvPr>
            <p:ph type="title"/>
          </p:nvPr>
        </p:nvSpPr>
        <p:spPr>
          <a:xfrm>
            <a:off x="838200" y="152400"/>
            <a:ext cx="7772400" cy="492125"/>
          </a:xfrm>
        </p:spPr>
        <p:txBody>
          <a:bodyPr/>
          <a:lstStyle/>
          <a:p>
            <a:r>
              <a:rPr lang="en-US" altLang="en-US" sz="2600" dirty="0" smtClean="0">
                <a:latin typeface="Arial" charset="0"/>
              </a:rPr>
              <a:t>Rise and Fall of the Abbasid Caliphate </a:t>
            </a:r>
          </a:p>
        </p:txBody>
      </p:sp>
      <p:pic>
        <p:nvPicPr>
          <p:cNvPr id="14339" name="Picture 1" descr="Though Abbasid rulers occupied the caliphal seat in Iraq from 750 to 1258, when Mongol armies destroyed Baghdad, real political power waned sharply and steadily after 850. The rival caliphates of the Fatimids (909–1171) and Spanish Umayyads (929–976) were comparatively short-lived. This map shows the African and Mediterranean areas.&#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62000"/>
            <a:ext cx="8636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2"/>
          <p:cNvSpPr>
            <a:spLocks noGrp="1" noChangeArrowheads="1"/>
          </p:cNvSpPr>
          <p:nvPr>
            <p:ph idx="1"/>
          </p:nvPr>
        </p:nvSpPr>
        <p:spPr>
          <a:xfrm>
            <a:off x="7874000" y="6553200"/>
            <a:ext cx="1270000" cy="304800"/>
          </a:xfrm>
        </p:spPr>
        <p:txBody>
          <a:bodyPr wrap="none"/>
          <a:lstStyle/>
          <a:p>
            <a:pPr algn="r" eaLnBrk="1" hangingPunct="1"/>
            <a:r>
              <a:rPr lang="en-US" altLang="en-US" sz="1200" b="1" dirty="0" smtClean="0">
                <a:latin typeface="Arial" charset="0"/>
              </a:rPr>
              <a:t>Map 9.2 p255</a:t>
            </a:r>
          </a:p>
        </p:txBody>
      </p:sp>
    </p:spTree>
    <p:extLst>
      <p:ext uri="{BB962C8B-B14F-4D97-AF65-F5344CB8AC3E}">
        <p14:creationId xmlns:p14="http://schemas.microsoft.com/office/powerpoint/2010/main" val="1387774431"/>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itle 1"/>
          <p:cNvSpPr>
            <a:spLocks noGrp="1"/>
          </p:cNvSpPr>
          <p:nvPr>
            <p:ph type="title"/>
          </p:nvPr>
        </p:nvSpPr>
        <p:spPr>
          <a:xfrm>
            <a:off x="685800" y="267493"/>
            <a:ext cx="7772400" cy="492125"/>
          </a:xfrm>
        </p:spPr>
        <p:txBody>
          <a:bodyPr/>
          <a:lstStyle/>
          <a:p>
            <a:r>
              <a:rPr lang="en-US" altLang="en-US" sz="2600" dirty="0" smtClean="0">
                <a:latin typeface="Arial" charset="0"/>
              </a:rPr>
              <a:t>Mosque of Ibn </a:t>
            </a:r>
            <a:r>
              <a:rPr lang="en-US" altLang="en-US" sz="2600" dirty="0" err="1" smtClean="0">
                <a:latin typeface="Arial" charset="0"/>
              </a:rPr>
              <a:t>Tulun</a:t>
            </a:r>
            <a:r>
              <a:rPr lang="en-US" altLang="en-US" sz="2600" dirty="0" smtClean="0">
                <a:latin typeface="Arial" charset="0"/>
              </a:rPr>
              <a:t> in </a:t>
            </a:r>
            <a:r>
              <a:rPr lang="en-US" altLang="en-US" sz="2600" dirty="0" err="1" smtClean="0">
                <a:latin typeface="Arial" charset="0"/>
              </a:rPr>
              <a:t>Fustat</a:t>
            </a:r>
            <a:r>
              <a:rPr lang="en-US" altLang="en-US" sz="2600" dirty="0" smtClean="0">
                <a:latin typeface="Arial" charset="0"/>
              </a:rPr>
              <a:t> </a:t>
            </a:r>
          </a:p>
        </p:txBody>
      </p:sp>
      <p:pic>
        <p:nvPicPr>
          <p:cNvPr id="15363" name="Picture 1" descr="Completed in 877, this mosque symbolized Egypt becoming for the first time a quasi-independent province under its governor. The kiosk in the center of the courtyard contains fountains for washing before prayer. Before its restoration in the thirteenth century, the mosque had a spiral minaret and a door to an adjoining governor’s pala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74712"/>
            <a:ext cx="86360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Content Placeholder 2"/>
          <p:cNvSpPr>
            <a:spLocks noGrp="1"/>
          </p:cNvSpPr>
          <p:nvPr>
            <p:ph idx="1"/>
          </p:nvPr>
        </p:nvSpPr>
        <p:spPr>
          <a:xfrm>
            <a:off x="8458200" y="6477000"/>
            <a:ext cx="647700" cy="279400"/>
          </a:xfrm>
        </p:spPr>
        <p:txBody>
          <a:bodyPr/>
          <a:lstStyle/>
          <a:p>
            <a:r>
              <a:rPr lang="en-US" altLang="en-US" sz="1200" b="1" dirty="0" smtClean="0">
                <a:latin typeface="Arial" charset="0"/>
              </a:rPr>
              <a:t>p256</a:t>
            </a:r>
            <a:endParaRPr lang="en-US" altLang="en-US" sz="1200" dirty="0" smtClean="0">
              <a:latin typeface="Arial" charset="0"/>
            </a:endParaRPr>
          </a:p>
        </p:txBody>
      </p:sp>
    </p:spTree>
    <p:extLst>
      <p:ext uri="{BB962C8B-B14F-4D97-AF65-F5344CB8AC3E}">
        <p14:creationId xmlns:p14="http://schemas.microsoft.com/office/powerpoint/2010/main" val="3103664373"/>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85800" y="152400"/>
            <a:ext cx="7772400" cy="1447800"/>
          </a:xfrm>
        </p:spPr>
        <p:txBody>
          <a:bodyPr/>
          <a:lstStyle/>
          <a:p>
            <a:pPr eaLnBrk="1" hangingPunct="1"/>
            <a:r>
              <a:rPr lang="en-US" altLang="en-US" dirty="0" smtClean="0">
                <a:latin typeface="Arial" charset="0"/>
              </a:rPr>
              <a:t>Assault from Within and Without, 1050-1258</a:t>
            </a:r>
          </a:p>
        </p:txBody>
      </p:sp>
      <p:sp>
        <p:nvSpPr>
          <p:cNvPr id="16387" name="Content Placeholder 2"/>
          <p:cNvSpPr>
            <a:spLocks noGrp="1"/>
          </p:cNvSpPr>
          <p:nvPr>
            <p:ph idx="1"/>
          </p:nvPr>
        </p:nvSpPr>
        <p:spPr>
          <a:xfrm>
            <a:off x="685800" y="1524000"/>
            <a:ext cx="7772400" cy="3983038"/>
          </a:xfrm>
        </p:spPr>
        <p:txBody>
          <a:bodyPr/>
          <a:lstStyle/>
          <a:p>
            <a:pPr marL="0" indent="0" eaLnBrk="1" hangingPunct="1">
              <a:buFontTx/>
              <a:buChar char="•"/>
            </a:pPr>
            <a:r>
              <a:rPr lang="en-US" altLang="en-US" dirty="0" smtClean="0">
                <a:latin typeface="Arial" charset="0"/>
              </a:rPr>
              <a:t> External Pressures</a:t>
            </a:r>
          </a:p>
          <a:p>
            <a:pPr marL="857250" lvl="1" indent="-457200" eaLnBrk="1" hangingPunct="1">
              <a:buFont typeface="Arial" charset="0"/>
              <a:buChar char="•"/>
            </a:pPr>
            <a:r>
              <a:rPr lang="en-US" altLang="en-US" dirty="0" smtClean="0">
                <a:latin typeface="Arial" charset="0"/>
              </a:rPr>
              <a:t>	Seljuk Turks</a:t>
            </a:r>
          </a:p>
          <a:p>
            <a:pPr marL="857250" lvl="1" indent="-457200" eaLnBrk="1" hangingPunct="1">
              <a:buFont typeface="Arial" charset="0"/>
              <a:buChar char="•"/>
            </a:pPr>
            <a:r>
              <a:rPr lang="en-US" altLang="en-US" dirty="0" smtClean="0">
                <a:latin typeface="Arial" charset="0"/>
              </a:rPr>
              <a:t>	The Crusades</a:t>
            </a:r>
          </a:p>
          <a:p>
            <a:pPr marL="0" indent="0" eaLnBrk="1" hangingPunct="1">
              <a:buFontTx/>
              <a:buChar char="•"/>
            </a:pPr>
            <a:r>
              <a:rPr lang="en-US" altLang="en-US" dirty="0" smtClean="0">
                <a:latin typeface="Arial" charset="0"/>
              </a:rPr>
              <a:t> Internal Deterioration</a:t>
            </a:r>
          </a:p>
          <a:p>
            <a:pPr marL="857250" lvl="1" indent="-457200" eaLnBrk="1" hangingPunct="1">
              <a:buFont typeface="Arial" charset="0"/>
              <a:buChar char="•"/>
            </a:pPr>
            <a:r>
              <a:rPr lang="en-US" altLang="en-US" dirty="0" smtClean="0">
                <a:latin typeface="Arial" charset="0"/>
              </a:rPr>
              <a:t>Baghdad</a:t>
            </a:r>
          </a:p>
          <a:p>
            <a:pPr marL="1257300" lvl="2" indent="-457200" eaLnBrk="1" hangingPunct="1"/>
            <a:r>
              <a:rPr lang="en-US" altLang="en-US" dirty="0" smtClean="0">
                <a:latin typeface="Arial" charset="0"/>
              </a:rPr>
              <a:t>Irrigation failures/Food shortage</a:t>
            </a:r>
          </a:p>
          <a:p>
            <a:pPr marL="1257300" lvl="2" indent="-457200" eaLnBrk="1" hangingPunct="1"/>
            <a:r>
              <a:rPr lang="en-US" altLang="en-US" dirty="0" smtClean="0">
                <a:latin typeface="Arial" charset="0"/>
              </a:rPr>
              <a:t>Lack of revenue</a:t>
            </a:r>
          </a:p>
        </p:txBody>
      </p:sp>
    </p:spTree>
    <p:extLst>
      <p:ext uri="{BB962C8B-B14F-4D97-AF65-F5344CB8AC3E}">
        <p14:creationId xmlns:p14="http://schemas.microsoft.com/office/powerpoint/2010/main" val="3785527050"/>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itle 1"/>
          <p:cNvSpPr>
            <a:spLocks noGrp="1"/>
          </p:cNvSpPr>
          <p:nvPr>
            <p:ph type="title"/>
          </p:nvPr>
        </p:nvSpPr>
        <p:spPr>
          <a:xfrm>
            <a:off x="685800" y="304800"/>
            <a:ext cx="7772400" cy="492125"/>
          </a:xfrm>
        </p:spPr>
        <p:txBody>
          <a:bodyPr/>
          <a:lstStyle/>
          <a:p>
            <a:r>
              <a:rPr lang="en-US" altLang="en-US" sz="2600" dirty="0" smtClean="0">
                <a:latin typeface="Arial" charset="0"/>
              </a:rPr>
              <a:t>Tomb of the </a:t>
            </a:r>
            <a:r>
              <a:rPr lang="en-US" altLang="en-US" sz="2600" dirty="0" err="1" smtClean="0">
                <a:latin typeface="Arial" charset="0"/>
              </a:rPr>
              <a:t>Samanids</a:t>
            </a:r>
            <a:r>
              <a:rPr lang="en-US" altLang="en-US" sz="2600" dirty="0" smtClean="0">
                <a:latin typeface="Arial" charset="0"/>
              </a:rPr>
              <a:t> in </a:t>
            </a:r>
            <a:r>
              <a:rPr lang="en-US" altLang="en-US" sz="2600" dirty="0" err="1" smtClean="0">
                <a:latin typeface="Arial" charset="0"/>
              </a:rPr>
              <a:t>Bukhar</a:t>
            </a:r>
            <a:endParaRPr lang="en-US" altLang="en-US" sz="2600" dirty="0" smtClean="0">
              <a:latin typeface="Arial" charset="0"/>
            </a:endParaRPr>
          </a:p>
        </p:txBody>
      </p:sp>
      <p:pic>
        <p:nvPicPr>
          <p:cNvPr id="17411" name="Picture 2" descr="This early-tenth-century structure has the basic layout of a Zoroastrian fire temple: a dome on top of a cube. However, geometric ornamentation in baked brick marks it as an early masterpiece of Islamic architecture. The Samanid family achieved independence as rulers of northeastern Iran and western Central Asia in the tenth century."/>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96963" y="838200"/>
            <a:ext cx="6950075" cy="576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Content Placeholder 2"/>
          <p:cNvSpPr>
            <a:spLocks noGrp="1"/>
          </p:cNvSpPr>
          <p:nvPr>
            <p:ph idx="1"/>
          </p:nvPr>
        </p:nvSpPr>
        <p:spPr>
          <a:xfrm>
            <a:off x="8547100" y="6602413"/>
            <a:ext cx="596900" cy="246063"/>
          </a:xfrm>
        </p:spPr>
        <p:txBody>
          <a:bodyPr/>
          <a:lstStyle/>
          <a:p>
            <a:r>
              <a:rPr lang="en-US" altLang="en-US" sz="1200" b="1" dirty="0" smtClean="0">
                <a:latin typeface="Arial" charset="0"/>
              </a:rPr>
              <a:t>p257</a:t>
            </a:r>
          </a:p>
        </p:txBody>
      </p:sp>
    </p:spTree>
    <p:extLst>
      <p:ext uri="{BB962C8B-B14F-4D97-AF65-F5344CB8AC3E}">
        <p14:creationId xmlns:p14="http://schemas.microsoft.com/office/powerpoint/2010/main" val="3789914742"/>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itle 1"/>
          <p:cNvSpPr>
            <a:spLocks noGrp="1"/>
          </p:cNvSpPr>
          <p:nvPr>
            <p:ph type="title"/>
          </p:nvPr>
        </p:nvSpPr>
        <p:spPr>
          <a:xfrm>
            <a:off x="679450" y="244475"/>
            <a:ext cx="7772400" cy="492125"/>
          </a:xfrm>
        </p:spPr>
        <p:txBody>
          <a:bodyPr/>
          <a:lstStyle/>
          <a:p>
            <a:r>
              <a:rPr lang="en-US" altLang="en-US" sz="2600" dirty="0" smtClean="0">
                <a:latin typeface="Arial" charset="0"/>
              </a:rPr>
              <a:t>Spanish Muslim Textile of the Twelfth Century</a:t>
            </a:r>
          </a:p>
        </p:txBody>
      </p:sp>
      <p:pic>
        <p:nvPicPr>
          <p:cNvPr id="18435" name="Picture 1" descr="This fragment of woven silk, featuring peacocks and Arabic writing, is one of the finest examples of Islamic weaving. The cotton industry flourished in the early Islamic centuries, but silk remained a highly valued product. Some fabrics were treasured in Christian Europe.&#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841500" y="762000"/>
            <a:ext cx="5448300" cy="584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Content Placeholder 2"/>
          <p:cNvSpPr>
            <a:spLocks noGrp="1"/>
          </p:cNvSpPr>
          <p:nvPr>
            <p:ph idx="1"/>
          </p:nvPr>
        </p:nvSpPr>
        <p:spPr>
          <a:xfrm>
            <a:off x="8610600" y="6573754"/>
            <a:ext cx="533400" cy="276225"/>
          </a:xfrm>
        </p:spPr>
        <p:txBody>
          <a:bodyPr/>
          <a:lstStyle/>
          <a:p>
            <a:r>
              <a:rPr lang="en-US" altLang="en-US" sz="1200" b="1" dirty="0" smtClean="0">
                <a:latin typeface="Arial" charset="0"/>
              </a:rPr>
              <a:t>p258</a:t>
            </a:r>
          </a:p>
        </p:txBody>
      </p:sp>
    </p:spTree>
    <p:extLst>
      <p:ext uri="{BB962C8B-B14F-4D97-AF65-F5344CB8AC3E}">
        <p14:creationId xmlns:p14="http://schemas.microsoft.com/office/powerpoint/2010/main" val="2072362624"/>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charset="0"/>
              </a:rPr>
              <a:t>Islamic Civilization</a:t>
            </a:r>
          </a:p>
        </p:txBody>
      </p:sp>
      <p:sp>
        <p:nvSpPr>
          <p:cNvPr id="19459" name="Rectangle 3"/>
          <p:cNvSpPr>
            <a:spLocks noGrp="1" noChangeArrowheads="1"/>
          </p:cNvSpPr>
          <p:nvPr>
            <p:ph type="body" idx="1"/>
          </p:nvPr>
        </p:nvSpPr>
        <p:spPr>
          <a:xfrm>
            <a:off x="685800" y="1752600"/>
            <a:ext cx="7772400" cy="2947988"/>
          </a:xfrm>
          <a:noFill/>
        </p:spPr>
        <p:txBody>
          <a:bodyPr/>
          <a:lstStyle/>
          <a:p>
            <a:pPr eaLnBrk="1" hangingPunct="1">
              <a:buFontTx/>
              <a:buChar char="•"/>
            </a:pPr>
            <a:r>
              <a:rPr lang="en-US" altLang="en-US" dirty="0" smtClean="0">
                <a:latin typeface="Arial" charset="0"/>
              </a:rPr>
              <a:t>Law and Dogma</a:t>
            </a:r>
          </a:p>
          <a:p>
            <a:pPr marL="1085850" lvl="1" indent="-342900" eaLnBrk="1" hangingPunct="1">
              <a:buFontTx/>
              <a:buChar char="•"/>
            </a:pPr>
            <a:r>
              <a:rPr lang="en-US" altLang="en-US" dirty="0" err="1" smtClean="0">
                <a:latin typeface="Arial" charset="0"/>
              </a:rPr>
              <a:t>Shari’a</a:t>
            </a:r>
            <a:r>
              <a:rPr lang="en-US" altLang="en-US" dirty="0" smtClean="0">
                <a:latin typeface="Arial" charset="0"/>
              </a:rPr>
              <a:t> / hadith</a:t>
            </a:r>
          </a:p>
          <a:p>
            <a:pPr eaLnBrk="1" hangingPunct="1">
              <a:buFontTx/>
              <a:buChar char="•"/>
            </a:pPr>
            <a:r>
              <a:rPr lang="en-US" altLang="en-US" dirty="0" smtClean="0">
                <a:latin typeface="Arial" charset="0"/>
              </a:rPr>
              <a:t>Converts and Cities</a:t>
            </a:r>
          </a:p>
          <a:p>
            <a:pPr marL="1085850" lvl="1" indent="-342900" eaLnBrk="1" hangingPunct="1">
              <a:buFontTx/>
              <a:buChar char="•"/>
            </a:pPr>
            <a:r>
              <a:rPr lang="en-US" altLang="en-US" dirty="0" smtClean="0">
                <a:latin typeface="Arial" charset="0"/>
              </a:rPr>
              <a:t>Conversion and migration</a:t>
            </a:r>
          </a:p>
          <a:p>
            <a:pPr marL="1085850" lvl="1" indent="-342900" eaLnBrk="1" hangingPunct="1">
              <a:buFontTx/>
              <a:buChar char="•"/>
            </a:pPr>
            <a:r>
              <a:rPr lang="en-US" altLang="en-US" dirty="0" smtClean="0">
                <a:latin typeface="Arial" charset="0"/>
              </a:rPr>
              <a:t>Centers of learning</a:t>
            </a:r>
          </a:p>
        </p:txBody>
      </p:sp>
    </p:spTree>
    <p:extLst>
      <p:ext uri="{BB962C8B-B14F-4D97-AF65-F5344CB8AC3E}">
        <p14:creationId xmlns:p14="http://schemas.microsoft.com/office/powerpoint/2010/main" val="2533121125"/>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altLang="en-US" dirty="0" smtClean="0">
                <a:latin typeface="Arial" charset="0"/>
              </a:rPr>
              <a:t>Islamic Civilization, continued</a:t>
            </a:r>
          </a:p>
        </p:txBody>
      </p:sp>
      <p:sp>
        <p:nvSpPr>
          <p:cNvPr id="3" name="Content Placeholder 2"/>
          <p:cNvSpPr>
            <a:spLocks noGrp="1"/>
          </p:cNvSpPr>
          <p:nvPr>
            <p:ph idx="1"/>
          </p:nvPr>
        </p:nvSpPr>
        <p:spPr>
          <a:xfrm>
            <a:off x="685800" y="1371600"/>
            <a:ext cx="7772400" cy="5681663"/>
          </a:xfrm>
        </p:spPr>
        <p:txBody>
          <a:bodyPr/>
          <a:lstStyle/>
          <a:p>
            <a:pPr eaLnBrk="1" hangingPunct="1">
              <a:buFontTx/>
              <a:buChar char="•"/>
              <a:defRPr/>
            </a:pPr>
            <a:r>
              <a:rPr lang="en-US" dirty="0" smtClean="0">
                <a:cs typeface="+mn-cs"/>
              </a:rPr>
              <a:t>Women and Islam</a:t>
            </a:r>
          </a:p>
          <a:p>
            <a:pPr marL="1085850" lvl="1" indent="-342900" eaLnBrk="1" hangingPunct="1">
              <a:buFontTx/>
              <a:buChar char="•"/>
              <a:defRPr/>
            </a:pPr>
            <a:r>
              <a:rPr lang="en-US" dirty="0" smtClean="0"/>
              <a:t>No public role</a:t>
            </a:r>
          </a:p>
          <a:p>
            <a:pPr marL="1085850" lvl="1" indent="-342900" eaLnBrk="1" hangingPunct="1">
              <a:buFontTx/>
              <a:buChar char="•"/>
              <a:defRPr/>
            </a:pPr>
            <a:r>
              <a:rPr lang="en-US" dirty="0" smtClean="0"/>
              <a:t>Some rights</a:t>
            </a:r>
          </a:p>
          <a:p>
            <a:pPr marL="1485900" lvl="2" indent="-342900" eaLnBrk="1" hangingPunct="1">
              <a:defRPr/>
            </a:pPr>
            <a:r>
              <a:rPr lang="en-US" dirty="0" smtClean="0"/>
              <a:t>Property, divorce, pilgrimage</a:t>
            </a:r>
          </a:p>
          <a:p>
            <a:pPr eaLnBrk="1" hangingPunct="1">
              <a:buFontTx/>
              <a:buChar char="•"/>
              <a:defRPr/>
            </a:pPr>
            <a:r>
              <a:rPr lang="en-US" dirty="0" smtClean="0">
                <a:cs typeface="+mn-cs"/>
              </a:rPr>
              <a:t>The </a:t>
            </a:r>
            <a:r>
              <a:rPr lang="en-US" dirty="0" err="1" smtClean="0">
                <a:cs typeface="+mn-cs"/>
              </a:rPr>
              <a:t>Recentering</a:t>
            </a:r>
            <a:r>
              <a:rPr lang="en-US" dirty="0" smtClean="0">
                <a:cs typeface="+mn-cs"/>
              </a:rPr>
              <a:t> of Islam</a:t>
            </a:r>
          </a:p>
          <a:p>
            <a:pPr marL="1085850" lvl="1" indent="-342900" eaLnBrk="1" hangingPunct="1">
              <a:buFontTx/>
              <a:buChar char="•"/>
              <a:defRPr/>
            </a:pPr>
            <a:r>
              <a:rPr lang="en-US" dirty="0" smtClean="0"/>
              <a:t>Caliphate decline</a:t>
            </a:r>
          </a:p>
          <a:p>
            <a:pPr marL="1085850" lvl="1" indent="-342900" eaLnBrk="1" hangingPunct="1">
              <a:buFontTx/>
              <a:buChar char="•"/>
              <a:defRPr/>
            </a:pPr>
            <a:r>
              <a:rPr lang="en-US" dirty="0" smtClean="0"/>
              <a:t>New authorities</a:t>
            </a:r>
          </a:p>
          <a:p>
            <a:pPr marL="1485900" lvl="2" indent="-342900" eaLnBrk="1" hangingPunct="1">
              <a:defRPr/>
            </a:pPr>
            <a:r>
              <a:rPr lang="en-US" dirty="0" smtClean="0"/>
              <a:t>Madrasas / Sufi brotherhoods</a:t>
            </a:r>
          </a:p>
          <a:p>
            <a:pPr marL="1485900" lvl="2" indent="-342900" eaLnBrk="1" hangingPunct="1">
              <a:defRPr/>
            </a:pPr>
            <a:r>
              <a:rPr lang="en-US" dirty="0" smtClean="0"/>
              <a:t>Pilgrimage and identity</a:t>
            </a:r>
          </a:p>
        </p:txBody>
      </p:sp>
    </p:spTree>
    <p:extLst>
      <p:ext uri="{BB962C8B-B14F-4D97-AF65-F5344CB8AC3E}">
        <p14:creationId xmlns:p14="http://schemas.microsoft.com/office/powerpoint/2010/main" val="1652106736"/>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1506" name="Title 1"/>
          <p:cNvSpPr>
            <a:spLocks noGrp="1"/>
          </p:cNvSpPr>
          <p:nvPr>
            <p:ph type="title"/>
          </p:nvPr>
        </p:nvSpPr>
        <p:spPr>
          <a:xfrm>
            <a:off x="685800" y="322012"/>
            <a:ext cx="7772400" cy="492125"/>
          </a:xfrm>
        </p:spPr>
        <p:txBody>
          <a:bodyPr/>
          <a:lstStyle/>
          <a:p>
            <a:r>
              <a:rPr lang="en-US" altLang="en-US" sz="2600" dirty="0" smtClean="0">
                <a:latin typeface="Arial" charset="0"/>
              </a:rPr>
              <a:t>Model of a Water-Lifting Device</a:t>
            </a:r>
          </a:p>
        </p:txBody>
      </p:sp>
      <p:pic>
        <p:nvPicPr>
          <p:cNvPr id="21507" name="Picture 1" descr="The artist’s effort to render a three-dimensional construction in two dimensions seen in this piece shows a talent for schematic draw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460500" y="838200"/>
            <a:ext cx="622300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Content Placeholder 2"/>
          <p:cNvSpPr>
            <a:spLocks noGrp="1"/>
          </p:cNvSpPr>
          <p:nvPr>
            <p:ph idx="1"/>
          </p:nvPr>
        </p:nvSpPr>
        <p:spPr>
          <a:xfrm>
            <a:off x="8610600" y="6581775"/>
            <a:ext cx="533400" cy="276225"/>
          </a:xfrm>
        </p:spPr>
        <p:txBody>
          <a:bodyPr/>
          <a:lstStyle/>
          <a:p>
            <a:r>
              <a:rPr lang="en-US" altLang="en-US" sz="1200" b="1" dirty="0" smtClean="0">
                <a:latin typeface="Arial" charset="0"/>
              </a:rPr>
              <a:t>p260</a:t>
            </a:r>
            <a:endParaRPr lang="en-US" altLang="en-US" sz="1200" dirty="0" smtClean="0">
              <a:latin typeface="Arial" charset="0"/>
            </a:endParaRPr>
          </a:p>
        </p:txBody>
      </p:sp>
    </p:spTree>
    <p:extLst>
      <p:ext uri="{BB962C8B-B14F-4D97-AF65-F5344CB8AC3E}">
        <p14:creationId xmlns:p14="http://schemas.microsoft.com/office/powerpoint/2010/main" val="1198158124"/>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itle 1"/>
          <p:cNvSpPr>
            <a:spLocks noGrp="1"/>
          </p:cNvSpPr>
          <p:nvPr>
            <p:ph type="title"/>
          </p:nvPr>
        </p:nvSpPr>
        <p:spPr>
          <a:xfrm>
            <a:off x="685800" y="180975"/>
            <a:ext cx="7772400" cy="492125"/>
          </a:xfrm>
        </p:spPr>
        <p:txBody>
          <a:bodyPr/>
          <a:lstStyle/>
          <a:p>
            <a:r>
              <a:rPr lang="en-US" altLang="en-US" sz="2600" dirty="0" smtClean="0">
                <a:latin typeface="Arial" charset="0"/>
              </a:rPr>
              <a:t>Women Playing Chess in Muslim Spain</a:t>
            </a:r>
          </a:p>
        </p:txBody>
      </p:sp>
      <p:pic>
        <p:nvPicPr>
          <p:cNvPr id="22531" name="Picture 1" descr="As shown in this thirteenth-century miniature, women in their own quarters, without men present, wore whatever clothes and jewels they liked. Notice the henna decorating the hands of the woman in the middle. The woman on the left, probably a slave, plays an ou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73100"/>
            <a:ext cx="8636000" cy="55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Content Placeholder 2"/>
          <p:cNvSpPr>
            <a:spLocks noGrp="1"/>
          </p:cNvSpPr>
          <p:nvPr>
            <p:ph idx="1"/>
          </p:nvPr>
        </p:nvSpPr>
        <p:spPr>
          <a:xfrm>
            <a:off x="8534400" y="6585786"/>
            <a:ext cx="609600" cy="276225"/>
          </a:xfrm>
        </p:spPr>
        <p:txBody>
          <a:bodyPr/>
          <a:lstStyle/>
          <a:p>
            <a:r>
              <a:rPr lang="en-US" altLang="en-US" sz="1200" b="1" dirty="0" smtClean="0">
                <a:latin typeface="Arial" charset="0"/>
              </a:rPr>
              <a:t> p261</a:t>
            </a:r>
          </a:p>
        </p:txBody>
      </p:sp>
    </p:spTree>
    <p:extLst>
      <p:ext uri="{BB962C8B-B14F-4D97-AF65-F5344CB8AC3E}">
        <p14:creationId xmlns:p14="http://schemas.microsoft.com/office/powerpoint/2010/main" val="3001677195"/>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1"/>
          <p:cNvSpPr>
            <a:spLocks noGrp="1"/>
          </p:cNvSpPr>
          <p:nvPr>
            <p:ph type="title"/>
          </p:nvPr>
        </p:nvSpPr>
        <p:spPr>
          <a:xfrm>
            <a:off x="228600" y="282575"/>
            <a:ext cx="8636000" cy="492125"/>
          </a:xfrm>
        </p:spPr>
        <p:txBody>
          <a:bodyPr/>
          <a:lstStyle/>
          <a:p>
            <a:r>
              <a:rPr lang="en-US" altLang="en-US" sz="2600" dirty="0" smtClean="0">
                <a:latin typeface="Arial" charset="0"/>
              </a:rPr>
              <a:t>Baghdad Bookstore </a:t>
            </a:r>
          </a:p>
        </p:txBody>
      </p:sp>
      <p:pic>
        <p:nvPicPr>
          <p:cNvPr id="4099" name="Picture 1" descr="With the advent of papermaking, manufacturing books became increasingly common and inexpensive. As a result, bookstores also became more common. Notice how books are shelved on their sides in wall cubicles.&#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8600" y="914400"/>
            <a:ext cx="8636000" cy="549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Content Placeholder 2"/>
          <p:cNvSpPr>
            <a:spLocks noGrp="1"/>
          </p:cNvSpPr>
          <p:nvPr>
            <p:ph idx="1"/>
          </p:nvPr>
        </p:nvSpPr>
        <p:spPr>
          <a:xfrm>
            <a:off x="8566150" y="6553200"/>
            <a:ext cx="577850" cy="304800"/>
          </a:xfrm>
        </p:spPr>
        <p:txBody>
          <a:bodyPr/>
          <a:lstStyle/>
          <a:p>
            <a:r>
              <a:rPr lang="en-US" altLang="en-US" sz="1200" b="1" dirty="0" smtClean="0">
                <a:latin typeface="Arial" charset="0"/>
              </a:rPr>
              <a:t>p244</a:t>
            </a:r>
          </a:p>
        </p:txBody>
      </p:sp>
    </p:spTree>
    <p:extLst>
      <p:ext uri="{BB962C8B-B14F-4D97-AF65-F5344CB8AC3E}">
        <p14:creationId xmlns:p14="http://schemas.microsoft.com/office/powerpoint/2010/main" val="3216080322"/>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itle 1"/>
          <p:cNvSpPr>
            <a:spLocks noGrp="1"/>
          </p:cNvSpPr>
          <p:nvPr>
            <p:ph type="title"/>
          </p:nvPr>
        </p:nvSpPr>
        <p:spPr>
          <a:xfrm>
            <a:off x="685800" y="304800"/>
            <a:ext cx="7772400" cy="492125"/>
          </a:xfrm>
        </p:spPr>
        <p:txBody>
          <a:bodyPr/>
          <a:lstStyle/>
          <a:p>
            <a:r>
              <a:rPr lang="en-US" altLang="en-US" sz="2600" dirty="0" smtClean="0">
                <a:latin typeface="Arial" charset="0"/>
              </a:rPr>
              <a:t>Islamic Glassware. </a:t>
            </a:r>
          </a:p>
        </p:txBody>
      </p:sp>
      <p:pic>
        <p:nvPicPr>
          <p:cNvPr id="23555" name="Picture 1" descr="This glass bottle from Syria shows the skill of Muslim chemists and artisans in producing clear, transparent glass. The scratched decoration reflects the Muslim taste for geometric desig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84300" y="796925"/>
            <a:ext cx="6375400" cy="553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Content Placeholder 2"/>
          <p:cNvSpPr>
            <a:spLocks noGrp="1"/>
          </p:cNvSpPr>
          <p:nvPr>
            <p:ph idx="1"/>
          </p:nvPr>
        </p:nvSpPr>
        <p:spPr>
          <a:xfrm>
            <a:off x="8498305" y="6577764"/>
            <a:ext cx="609600" cy="276225"/>
          </a:xfrm>
        </p:spPr>
        <p:txBody>
          <a:bodyPr/>
          <a:lstStyle/>
          <a:p>
            <a:r>
              <a:rPr lang="en-US" altLang="en-US" sz="1200" b="1" dirty="0" smtClean="0">
                <a:latin typeface="Arial" charset="0"/>
              </a:rPr>
              <a:t>p264</a:t>
            </a:r>
            <a:endParaRPr lang="en-US" altLang="en-US" sz="1200" dirty="0" smtClean="0">
              <a:latin typeface="Arial" charset="0"/>
            </a:endParaRPr>
          </a:p>
        </p:txBody>
      </p:sp>
    </p:spTree>
    <p:extLst>
      <p:ext uri="{BB962C8B-B14F-4D97-AF65-F5344CB8AC3E}">
        <p14:creationId xmlns:p14="http://schemas.microsoft.com/office/powerpoint/2010/main" val="2794108905"/>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xfrm>
            <a:off x="685800" y="457200"/>
            <a:ext cx="7772400" cy="492125"/>
          </a:xfrm>
        </p:spPr>
        <p:txBody>
          <a:bodyPr/>
          <a:lstStyle/>
          <a:p>
            <a:r>
              <a:rPr lang="en-US" altLang="en-US" sz="2600" dirty="0" smtClean="0">
                <a:latin typeface="Arial" charset="0"/>
              </a:rPr>
              <a:t>Quran Page Printed from a Woodblock</a:t>
            </a:r>
          </a:p>
        </p:txBody>
      </p:sp>
      <p:pic>
        <p:nvPicPr>
          <p:cNvPr id="24579" name="Picture 1" descr="Printings like this from woodblocks or tin plates existed in Islamic lands between approximately 800 and 1400. Most prints were narrow amulets designed to be rolled and worn around the neck in cylindrical cases. Less valued than handwritten amulets, many prints came from Banu Sasan con men. Why block-printing had so little effect on society in general and eventually disappeared is unknow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03450" y="1122363"/>
            <a:ext cx="47371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Content Placeholder 2"/>
          <p:cNvSpPr>
            <a:spLocks noGrp="1"/>
          </p:cNvSpPr>
          <p:nvPr>
            <p:ph idx="1"/>
          </p:nvPr>
        </p:nvSpPr>
        <p:spPr>
          <a:xfrm>
            <a:off x="8534400" y="6581775"/>
            <a:ext cx="609600" cy="276225"/>
          </a:xfrm>
        </p:spPr>
        <p:txBody>
          <a:bodyPr/>
          <a:lstStyle/>
          <a:p>
            <a:r>
              <a:rPr lang="en-US" altLang="en-US" sz="1200" b="1" dirty="0" smtClean="0">
                <a:latin typeface="Arial" charset="0"/>
              </a:rPr>
              <a:t>p264</a:t>
            </a:r>
          </a:p>
        </p:txBody>
      </p:sp>
    </p:spTree>
    <p:extLst>
      <p:ext uri="{BB962C8B-B14F-4D97-AF65-F5344CB8AC3E}">
        <p14:creationId xmlns:p14="http://schemas.microsoft.com/office/powerpoint/2010/main" val="733069628"/>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itle 1"/>
          <p:cNvSpPr>
            <a:spLocks noGrp="1"/>
          </p:cNvSpPr>
          <p:nvPr>
            <p:ph type="title"/>
          </p:nvPr>
        </p:nvSpPr>
        <p:spPr>
          <a:xfrm>
            <a:off x="762000" y="269875"/>
            <a:ext cx="7772400" cy="492125"/>
          </a:xfrm>
        </p:spPr>
        <p:txBody>
          <a:bodyPr/>
          <a:lstStyle/>
          <a:p>
            <a:r>
              <a:rPr lang="en-US" altLang="en-US" sz="2600" dirty="0" smtClean="0">
                <a:latin typeface="Arial" charset="0"/>
              </a:rPr>
              <a:t>Muslim Head Coverings.</a:t>
            </a:r>
            <a:endParaRPr lang="en-US" altLang="en-US" sz="2600" b="1" dirty="0" smtClean="0">
              <a:latin typeface="Arial" charset="0"/>
            </a:endParaRPr>
          </a:p>
        </p:txBody>
      </p:sp>
      <p:pic>
        <p:nvPicPr>
          <p:cNvPr id="25603" name="Picture 1" descr="The man standing before a governor in this thirteenth-century miniature painting wears a simple skullcap indicating his low&#10;social status. The two attendants wear turbans, but the governor’s turban is built into a high, conical shape. The folds and tails of turbans signified not only rank, but also place of origin. To this day, men from western Afghanistan wear tightly wound white turbans with long tails while men from eastern Afghanistan wear loose colorful turba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38200"/>
            <a:ext cx="8636000"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Content Placeholder 2"/>
          <p:cNvSpPr>
            <a:spLocks noGrp="1"/>
          </p:cNvSpPr>
          <p:nvPr>
            <p:ph idx="1"/>
          </p:nvPr>
        </p:nvSpPr>
        <p:spPr>
          <a:xfrm>
            <a:off x="8534400" y="6581775"/>
            <a:ext cx="609600" cy="276225"/>
          </a:xfrm>
        </p:spPr>
        <p:txBody>
          <a:bodyPr/>
          <a:lstStyle/>
          <a:p>
            <a:r>
              <a:rPr lang="en-US" altLang="en-US" sz="1200" b="1" dirty="0" smtClean="0">
                <a:latin typeface="Arial" charset="0"/>
              </a:rPr>
              <a:t>p265</a:t>
            </a:r>
            <a:endParaRPr lang="en-US" altLang="en-US" sz="1200" dirty="0" smtClean="0">
              <a:latin typeface="Arial" charset="0"/>
            </a:endParaRPr>
          </a:p>
        </p:txBody>
      </p:sp>
    </p:spTree>
    <p:extLst>
      <p:ext uri="{BB962C8B-B14F-4D97-AF65-F5344CB8AC3E}">
        <p14:creationId xmlns:p14="http://schemas.microsoft.com/office/powerpoint/2010/main" val="2424782908"/>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dirty="0" smtClean="0">
                <a:solidFill>
                  <a:schemeClr val="tx1"/>
                </a:solidFill>
                <a:latin typeface="Arial" charset="0"/>
              </a:rPr>
              <a:t>The </a:t>
            </a:r>
            <a:r>
              <a:rPr lang="en-US" altLang="en-US" dirty="0" err="1" smtClean="0">
                <a:solidFill>
                  <a:schemeClr val="tx1"/>
                </a:solidFill>
                <a:latin typeface="Arial" charset="0"/>
              </a:rPr>
              <a:t>Sasanid</a:t>
            </a:r>
            <a:r>
              <a:rPr lang="en-US" altLang="en-US" dirty="0" smtClean="0">
                <a:solidFill>
                  <a:schemeClr val="tx1"/>
                </a:solidFill>
                <a:latin typeface="Arial" charset="0"/>
              </a:rPr>
              <a:t> Empire, 224–651</a:t>
            </a:r>
            <a:endParaRPr lang="en-US" altLang="en-US" dirty="0" smtClean="0">
              <a:solidFill>
                <a:srgbClr val="000000"/>
              </a:solidFill>
              <a:latin typeface="Arial" charset="0"/>
            </a:endParaRPr>
          </a:p>
        </p:txBody>
      </p:sp>
      <p:sp>
        <p:nvSpPr>
          <p:cNvPr id="5123" name="Rectangle 3"/>
          <p:cNvSpPr>
            <a:spLocks noGrp="1" noChangeArrowheads="1"/>
          </p:cNvSpPr>
          <p:nvPr>
            <p:ph type="body" idx="1"/>
          </p:nvPr>
        </p:nvSpPr>
        <p:spPr>
          <a:xfrm>
            <a:off x="685800" y="1752600"/>
            <a:ext cx="7772400" cy="4622800"/>
          </a:xfrm>
          <a:noFill/>
        </p:spPr>
        <p:txBody>
          <a:bodyPr/>
          <a:lstStyle/>
          <a:p>
            <a:pPr eaLnBrk="1" hangingPunct="1">
              <a:buFontTx/>
              <a:buChar char="•"/>
            </a:pPr>
            <a:r>
              <a:rPr lang="en-US" altLang="en-US" dirty="0" smtClean="0">
                <a:latin typeface="Arial" charset="0"/>
              </a:rPr>
              <a:t>Politics and Society</a:t>
            </a:r>
          </a:p>
          <a:p>
            <a:pPr marL="1085850" lvl="1" indent="-342900" eaLnBrk="1" hangingPunct="1">
              <a:buFontTx/>
              <a:buChar char="•"/>
            </a:pPr>
            <a:r>
              <a:rPr lang="en-US" altLang="en-US" dirty="0" smtClean="0">
                <a:latin typeface="Arial" charset="0"/>
              </a:rPr>
              <a:t>Centralized control</a:t>
            </a:r>
          </a:p>
          <a:p>
            <a:pPr marL="1085850" lvl="1" indent="-342900" eaLnBrk="1" hangingPunct="1">
              <a:buFontTx/>
              <a:buChar char="•"/>
            </a:pPr>
            <a:r>
              <a:rPr lang="en-US" altLang="en-US" dirty="0" smtClean="0">
                <a:latin typeface="Arial" charset="0"/>
              </a:rPr>
              <a:t>Connections: Silk Road, Byzantine Empire</a:t>
            </a:r>
          </a:p>
          <a:p>
            <a:pPr eaLnBrk="1" hangingPunct="1">
              <a:buFontTx/>
              <a:buChar char="•"/>
            </a:pPr>
            <a:r>
              <a:rPr lang="en-US" altLang="en-US" dirty="0" smtClean="0">
                <a:latin typeface="Arial" charset="0"/>
              </a:rPr>
              <a:t>Religion and Empire</a:t>
            </a:r>
          </a:p>
          <a:p>
            <a:pPr marL="1085850" lvl="1" indent="-342900" eaLnBrk="1" hangingPunct="1">
              <a:buFontTx/>
              <a:buChar char="•"/>
            </a:pPr>
            <a:r>
              <a:rPr lang="en-US" altLang="en-US" dirty="0" smtClean="0">
                <a:latin typeface="Arial" charset="0"/>
              </a:rPr>
              <a:t>Contrast with Byzantine</a:t>
            </a:r>
          </a:p>
          <a:p>
            <a:pPr marL="1085850" lvl="1" indent="-342900" eaLnBrk="1" hangingPunct="1">
              <a:buFontTx/>
              <a:buChar char="•"/>
            </a:pPr>
            <a:r>
              <a:rPr lang="en-US" altLang="en-US" dirty="0" smtClean="0">
                <a:latin typeface="Arial" charset="0"/>
              </a:rPr>
              <a:t>Zoroastrianism / Christianity</a:t>
            </a:r>
          </a:p>
          <a:p>
            <a:pPr marL="1085850" lvl="1" indent="-342900" eaLnBrk="1" hangingPunct="1">
              <a:buFontTx/>
              <a:buChar char="•"/>
            </a:pPr>
            <a:r>
              <a:rPr lang="en-US" altLang="en-US" dirty="0" smtClean="0">
                <a:latin typeface="Arial" charset="0"/>
              </a:rPr>
              <a:t>State, religion and identity</a:t>
            </a:r>
          </a:p>
        </p:txBody>
      </p:sp>
    </p:spTree>
    <p:extLst>
      <p:ext uri="{BB962C8B-B14F-4D97-AF65-F5344CB8AC3E}">
        <p14:creationId xmlns:p14="http://schemas.microsoft.com/office/powerpoint/2010/main" val="2328218621"/>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Title 1"/>
          <p:cNvSpPr>
            <a:spLocks noGrp="1"/>
          </p:cNvSpPr>
          <p:nvPr>
            <p:ph type="title"/>
          </p:nvPr>
        </p:nvSpPr>
        <p:spPr>
          <a:xfrm>
            <a:off x="679450" y="76201"/>
            <a:ext cx="7772400" cy="533400"/>
          </a:xfrm>
        </p:spPr>
        <p:txBody>
          <a:bodyPr/>
          <a:lstStyle/>
          <a:p>
            <a:r>
              <a:rPr lang="en-US" altLang="en-US" sz="2600" dirty="0" err="1" smtClean="0">
                <a:latin typeface="Arial" charset="0"/>
              </a:rPr>
              <a:t>Sasanid</a:t>
            </a:r>
            <a:r>
              <a:rPr lang="en-US" altLang="en-US" sz="2600" dirty="0" smtClean="0">
                <a:latin typeface="Arial" charset="0"/>
              </a:rPr>
              <a:t> Silver Plate with Gold Decoration</a:t>
            </a:r>
          </a:p>
        </p:txBody>
      </p:sp>
      <p:pic>
        <p:nvPicPr>
          <p:cNvPr id="6147" name="Picture 1" descr="The Sasanid aristocracy, based in the countryside, invested part of its wealth in silver plates and vessels. This image of a Sasanid king hunting on horseback also reflects a favorite aristocratic pastime.&#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409700" y="641685"/>
            <a:ext cx="6311900" cy="599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Content Placeholder 2"/>
          <p:cNvSpPr>
            <a:spLocks noGrp="1"/>
          </p:cNvSpPr>
          <p:nvPr>
            <p:ph idx="1"/>
          </p:nvPr>
        </p:nvSpPr>
        <p:spPr>
          <a:xfrm>
            <a:off x="8534400" y="6553200"/>
            <a:ext cx="533400" cy="279400"/>
          </a:xfrm>
        </p:spPr>
        <p:txBody>
          <a:bodyPr/>
          <a:lstStyle/>
          <a:p>
            <a:r>
              <a:rPr lang="en-US" altLang="en-US" sz="1200" b="1" dirty="0" smtClean="0">
                <a:latin typeface="Arial" charset="0"/>
              </a:rPr>
              <a:t>p246</a:t>
            </a:r>
          </a:p>
        </p:txBody>
      </p:sp>
    </p:spTree>
    <p:extLst>
      <p:ext uri="{BB962C8B-B14F-4D97-AF65-F5344CB8AC3E}">
        <p14:creationId xmlns:p14="http://schemas.microsoft.com/office/powerpoint/2010/main" val="1899214807"/>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itle 3"/>
          <p:cNvSpPr>
            <a:spLocks noGrp="1"/>
          </p:cNvSpPr>
          <p:nvPr>
            <p:ph type="title"/>
          </p:nvPr>
        </p:nvSpPr>
        <p:spPr>
          <a:xfrm>
            <a:off x="0" y="0"/>
            <a:ext cx="9144000" cy="892175"/>
          </a:xfrm>
        </p:spPr>
        <p:txBody>
          <a:bodyPr/>
          <a:lstStyle/>
          <a:p>
            <a:r>
              <a:rPr lang="en-US" altLang="en-US" sz="2600" dirty="0" smtClean="0">
                <a:latin typeface="Arial" charset="0"/>
              </a:rPr>
              <a:t>Chronology of The Arab Lands and Iran and Central Asia</a:t>
            </a:r>
          </a:p>
        </p:txBody>
      </p:sp>
      <p:graphicFrame>
        <p:nvGraphicFramePr>
          <p:cNvPr id="2" name="Table 1"/>
          <p:cNvGraphicFramePr>
            <a:graphicFrameLocks noGrp="1"/>
          </p:cNvGraphicFramePr>
          <p:nvPr>
            <p:extLst>
              <p:ext uri="{D42A27DB-BD31-4B8C-83A1-F6EECF244321}">
                <p14:modId xmlns:p14="http://schemas.microsoft.com/office/powerpoint/2010/main" val="1693329952"/>
              </p:ext>
            </p:extLst>
          </p:nvPr>
        </p:nvGraphicFramePr>
        <p:xfrm>
          <a:off x="609600" y="809625"/>
          <a:ext cx="7772400" cy="5641975"/>
        </p:xfrm>
        <a:graphic>
          <a:graphicData uri="http://schemas.openxmlformats.org/drawingml/2006/table">
            <a:tbl>
              <a:tblPr firstRow="1" bandRow="1">
                <a:tableStyleId>{5C22544A-7EE6-4342-B048-85BDC9FD1C3A}</a:tableStyleId>
              </a:tblPr>
              <a:tblGrid>
                <a:gridCol w="799724"/>
                <a:gridCol w="3477892"/>
                <a:gridCol w="3494784"/>
              </a:tblGrid>
              <a:tr h="315490">
                <a:tc>
                  <a:txBody>
                    <a:bodyPr/>
                    <a:lstStyle/>
                    <a:p>
                      <a:pPr marL="0" marR="0">
                        <a:lnSpc>
                          <a:spcPct val="115000"/>
                        </a:lnSpc>
                        <a:spcBef>
                          <a:spcPts val="0"/>
                        </a:spcBef>
                        <a:spcAft>
                          <a:spcPts val="0"/>
                        </a:spcAft>
                      </a:pPr>
                      <a:r>
                        <a:rPr lang="en-US" sz="1050" dirty="0">
                          <a:solidFill>
                            <a:schemeClr val="accent1"/>
                          </a:solidFill>
                          <a:effectLst/>
                          <a:latin typeface="Calibri" panose="020F0502020204030204" pitchFamily="34" charset="0"/>
                        </a:rPr>
                        <a:t> </a:t>
                      </a:r>
                      <a:r>
                        <a:rPr lang="en-US" sz="1050" dirty="0" smtClean="0">
                          <a:solidFill>
                            <a:schemeClr val="accent1"/>
                          </a:solidFill>
                          <a:effectLst/>
                          <a:latin typeface="Calibri" panose="020F0502020204030204" pitchFamily="34" charset="0"/>
                        </a:rPr>
                        <a:t>empty cell</a:t>
                      </a:r>
                      <a:endParaRPr lang="en-US" sz="1050" dirty="0">
                        <a:solidFill>
                          <a:schemeClr val="accent1"/>
                        </a:solidFill>
                        <a:effectLst/>
                        <a:latin typeface="Calibri" panose="020F0502020204030204" pitchFamily="34" charset="0"/>
                        <a:ea typeface="Times New Roman"/>
                        <a:cs typeface="Times New Roman"/>
                      </a:endParaRPr>
                    </a:p>
                  </a:txBody>
                  <a:tcPr marL="11532" marR="11532"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rPr>
                        <a:t>The Arab Lands</a:t>
                      </a:r>
                      <a:endParaRPr lang="en-US" sz="1400" b="1" dirty="0">
                        <a:effectLst/>
                        <a:latin typeface="Calibri" panose="020F0502020204030204" pitchFamily="34" charset="0"/>
                        <a:ea typeface="Times New Roman"/>
                        <a:cs typeface="Times New Roman"/>
                      </a:endParaRPr>
                    </a:p>
                  </a:txBody>
                  <a:tcPr marL="11532" marR="11532" marT="0" marB="0"/>
                </a:tc>
                <a:tc>
                  <a:txBody>
                    <a:bodyPr/>
                    <a:lstStyle/>
                    <a:p>
                      <a:pPr marL="0" marR="0" algn="ctr">
                        <a:lnSpc>
                          <a:spcPct val="115000"/>
                        </a:lnSpc>
                        <a:spcBef>
                          <a:spcPts val="0"/>
                        </a:spcBef>
                        <a:spcAft>
                          <a:spcPts val="0"/>
                        </a:spcAft>
                      </a:pPr>
                      <a:r>
                        <a:rPr lang="en-US" sz="1400" dirty="0">
                          <a:effectLst/>
                          <a:latin typeface="Calibri" panose="020F0502020204030204" pitchFamily="34" charset="0"/>
                        </a:rPr>
                        <a:t>Iran and Central Asia</a:t>
                      </a:r>
                      <a:endParaRPr lang="en-US" sz="1400" b="1" dirty="0">
                        <a:effectLst/>
                        <a:latin typeface="Calibri" panose="020F0502020204030204" pitchFamily="34" charset="0"/>
                        <a:ea typeface="Times New Roman"/>
                        <a:cs typeface="Times New Roman"/>
                      </a:endParaRPr>
                    </a:p>
                  </a:txBody>
                  <a:tcPr marL="11532" marR="11532" marT="0" marB="0"/>
                </a:tc>
              </a:tr>
              <a:tr h="436637">
                <a:tc>
                  <a:txBody>
                    <a:bodyPr/>
                    <a:lstStyle/>
                    <a:p>
                      <a:pPr marL="0" marR="0">
                        <a:lnSpc>
                          <a:spcPct val="115000"/>
                        </a:lnSpc>
                        <a:spcBef>
                          <a:spcPts val="0"/>
                        </a:spcBef>
                        <a:spcAft>
                          <a:spcPts val="0"/>
                        </a:spcAft>
                      </a:pPr>
                      <a:r>
                        <a:rPr lang="en-US" sz="1100" dirty="0" smtClean="0">
                          <a:effectLst/>
                          <a:latin typeface="Calibri" panose="020F0502020204030204" pitchFamily="34" charset="0"/>
                        </a:rPr>
                        <a:t>200</a:t>
                      </a:r>
                      <a:endParaRPr lang="en-US" sz="1100" b="1"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570-632 Life of the Prophet Muhammad</a:t>
                      </a:r>
                      <a:endParaRPr lang="en-US" sz="1100"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r>
                        <a:rPr lang="en-US" sz="1100" dirty="0" smtClean="0">
                          <a:effectLst/>
                          <a:latin typeface="Calibri" panose="020F0502020204030204" pitchFamily="34" charset="0"/>
                        </a:rPr>
                        <a:t>224-651 </a:t>
                      </a:r>
                      <a:r>
                        <a:rPr lang="en-US" sz="1100" dirty="0" err="1" smtClean="0">
                          <a:effectLst/>
                          <a:latin typeface="Calibri" panose="020F0502020204030204" pitchFamily="34" charset="0"/>
                        </a:rPr>
                        <a:t>Sasanid</a:t>
                      </a:r>
                      <a:r>
                        <a:rPr lang="en-US" sz="1100" dirty="0" smtClean="0">
                          <a:effectLst/>
                          <a:latin typeface="Calibri" panose="020F0502020204030204" pitchFamily="34" charset="0"/>
                        </a:rPr>
                        <a:t> Empire</a:t>
                      </a:r>
                      <a:endParaRPr lang="en-US" sz="1100" dirty="0">
                        <a:effectLst/>
                        <a:latin typeface="Calibri" panose="020F0502020204030204" pitchFamily="34" charset="0"/>
                        <a:ea typeface="Times New Roman"/>
                        <a:cs typeface="Times New Roman"/>
                      </a:endParaRPr>
                    </a:p>
                  </a:txBody>
                  <a:tcPr marL="11532" marR="11532" marT="0" marB="0"/>
                </a:tc>
              </a:tr>
              <a:tr h="1001963">
                <a:tc>
                  <a:txBody>
                    <a:bodyPr/>
                    <a:lstStyle/>
                    <a:p>
                      <a:pPr marL="0" marR="0">
                        <a:lnSpc>
                          <a:spcPct val="115000"/>
                        </a:lnSpc>
                        <a:spcBef>
                          <a:spcPts val="0"/>
                        </a:spcBef>
                        <a:spcAft>
                          <a:spcPts val="0"/>
                        </a:spcAft>
                      </a:pPr>
                      <a:r>
                        <a:rPr lang="en-US" sz="1100" dirty="0">
                          <a:effectLst/>
                          <a:latin typeface="Calibri" panose="020F0502020204030204" pitchFamily="34" charset="0"/>
                        </a:rPr>
                        <a:t>600</a:t>
                      </a:r>
                      <a:endParaRPr lang="en-US" sz="1100" b="1"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r>
                        <a:rPr lang="en-US" sz="1100" dirty="0">
                          <a:effectLst/>
                          <a:latin typeface="Calibri" panose="020F0502020204030204" pitchFamily="34" charset="0"/>
                        </a:rPr>
                        <a:t>634 Conquests of Iraq and Syria commence</a:t>
                      </a:r>
                    </a:p>
                    <a:p>
                      <a:pPr marL="0" marR="0">
                        <a:lnSpc>
                          <a:spcPct val="115000"/>
                        </a:lnSpc>
                        <a:spcBef>
                          <a:spcPts val="0"/>
                        </a:spcBef>
                        <a:spcAft>
                          <a:spcPts val="0"/>
                        </a:spcAft>
                      </a:pPr>
                      <a:r>
                        <a:rPr lang="en-US" sz="1100" dirty="0">
                          <a:effectLst/>
                          <a:latin typeface="Calibri" panose="020F0502020204030204" pitchFamily="34" charset="0"/>
                        </a:rPr>
                        <a:t>639-642 Conquest of Egypt by Arabs</a:t>
                      </a:r>
                    </a:p>
                    <a:p>
                      <a:pPr marL="0" marR="0">
                        <a:lnSpc>
                          <a:spcPct val="115000"/>
                        </a:lnSpc>
                        <a:spcBef>
                          <a:spcPts val="0"/>
                        </a:spcBef>
                        <a:spcAft>
                          <a:spcPts val="0"/>
                        </a:spcAft>
                      </a:pPr>
                      <a:r>
                        <a:rPr lang="en-US" sz="1100" dirty="0">
                          <a:effectLst/>
                          <a:latin typeface="Calibri" panose="020F0502020204030204" pitchFamily="34" charset="0"/>
                        </a:rPr>
                        <a:t>656-661 Ali caliph; first civil war</a:t>
                      </a:r>
                    </a:p>
                    <a:p>
                      <a:pPr marL="0" marR="0">
                        <a:lnSpc>
                          <a:spcPct val="115000"/>
                        </a:lnSpc>
                        <a:spcBef>
                          <a:spcPts val="0"/>
                        </a:spcBef>
                        <a:spcAft>
                          <a:spcPts val="0"/>
                        </a:spcAft>
                      </a:pPr>
                      <a:r>
                        <a:rPr lang="en-US" sz="1100" dirty="0">
                          <a:effectLst/>
                          <a:latin typeface="Calibri" panose="020F0502020204030204" pitchFamily="34" charset="0"/>
                        </a:rPr>
                        <a:t>661-750 Umayyad Caliphate rules from Damascus</a:t>
                      </a:r>
                      <a:endParaRPr lang="en-US" sz="1100"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r>
                        <a:rPr lang="en-US" sz="1100" dirty="0">
                          <a:solidFill>
                            <a:srgbClr val="F3F9FA"/>
                          </a:solidFill>
                          <a:effectLst/>
                          <a:latin typeface="Calibri" panose="020F0502020204030204" pitchFamily="34" charset="0"/>
                        </a:rPr>
                        <a:t>empty cell</a:t>
                      </a:r>
                      <a:endParaRPr lang="en-US" sz="1100" dirty="0">
                        <a:solidFill>
                          <a:srgbClr val="F3F9FA"/>
                        </a:solidFill>
                        <a:effectLst/>
                        <a:latin typeface="Calibri" panose="020F0502020204030204" pitchFamily="34" charset="0"/>
                        <a:ea typeface="Times New Roman"/>
                        <a:cs typeface="Times New Roman"/>
                      </a:endParaRPr>
                    </a:p>
                  </a:txBody>
                  <a:tcPr marL="11532" marR="11532" marT="0" marB="0"/>
                </a:tc>
              </a:tr>
              <a:tr h="1020532">
                <a:tc>
                  <a:txBody>
                    <a:bodyPr/>
                    <a:lstStyle/>
                    <a:p>
                      <a:pPr marL="0" marR="0">
                        <a:lnSpc>
                          <a:spcPct val="115000"/>
                        </a:lnSpc>
                        <a:spcBef>
                          <a:spcPts val="0"/>
                        </a:spcBef>
                        <a:spcAft>
                          <a:spcPts val="0"/>
                        </a:spcAft>
                      </a:pPr>
                      <a:r>
                        <a:rPr lang="en-US" sz="1100" dirty="0">
                          <a:effectLst/>
                          <a:latin typeface="Calibri" panose="020F0502020204030204" pitchFamily="34" charset="0"/>
                        </a:rPr>
                        <a:t>700</a:t>
                      </a:r>
                      <a:endParaRPr lang="en-US" sz="1100" b="1"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r>
                        <a:rPr lang="en-US" sz="1100" dirty="0">
                          <a:effectLst/>
                          <a:latin typeface="Calibri" panose="020F0502020204030204" pitchFamily="34" charset="0"/>
                        </a:rPr>
                        <a:t>711 Berbers and Arabs invade Spain from North Africa</a:t>
                      </a:r>
                    </a:p>
                    <a:p>
                      <a:pPr marL="0" marR="0">
                        <a:lnSpc>
                          <a:spcPct val="115000"/>
                        </a:lnSpc>
                        <a:spcBef>
                          <a:spcPts val="0"/>
                        </a:spcBef>
                        <a:spcAft>
                          <a:spcPts val="0"/>
                        </a:spcAft>
                      </a:pP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750 </a:t>
                      </a:r>
                      <a:r>
                        <a:rPr lang="en-US" sz="1100" dirty="0">
                          <a:effectLst/>
                          <a:latin typeface="Calibri" panose="020F0502020204030204" pitchFamily="34" charset="0"/>
                        </a:rPr>
                        <a:t>Beginning of Abbasid Caliphate </a:t>
                      </a: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755 </a:t>
                      </a:r>
                      <a:r>
                        <a:rPr lang="en-US" sz="1100" dirty="0">
                          <a:effectLst/>
                          <a:latin typeface="Calibri" panose="020F0502020204030204" pitchFamily="34" charset="0"/>
                        </a:rPr>
                        <a:t>Umayyad state established in Spain </a:t>
                      </a: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776-809 </a:t>
                      </a:r>
                      <a:r>
                        <a:rPr lang="en-US" sz="1100" dirty="0">
                          <a:effectLst/>
                          <a:latin typeface="Calibri" panose="020F0502020204030204" pitchFamily="34" charset="0"/>
                        </a:rPr>
                        <a:t>Caliphate of </a:t>
                      </a:r>
                      <a:r>
                        <a:rPr lang="en-US" sz="1100" dirty="0" err="1">
                          <a:effectLst/>
                          <a:latin typeface="Calibri" panose="020F0502020204030204" pitchFamily="34" charset="0"/>
                        </a:rPr>
                        <a:t>Harun</a:t>
                      </a:r>
                      <a:r>
                        <a:rPr lang="en-US" sz="1100" dirty="0">
                          <a:effectLst/>
                          <a:latin typeface="Calibri" panose="020F0502020204030204" pitchFamily="34" charset="0"/>
                        </a:rPr>
                        <a:t> al-Rashid</a:t>
                      </a:r>
                      <a:endParaRPr lang="en-US" sz="1100"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r>
                        <a:rPr lang="en-US" sz="1100" dirty="0">
                          <a:effectLst/>
                          <a:latin typeface="Calibri" panose="020F0502020204030204" pitchFamily="34" charset="0"/>
                        </a:rPr>
                        <a:t>711 Arabs capture Sind in India</a:t>
                      </a:r>
                    </a:p>
                    <a:p>
                      <a:pPr marL="0" marR="0">
                        <a:lnSpc>
                          <a:spcPct val="115000"/>
                        </a:lnSpc>
                        <a:spcBef>
                          <a:spcPts val="0"/>
                        </a:spcBef>
                        <a:spcAft>
                          <a:spcPts val="0"/>
                        </a:spcAft>
                      </a:pPr>
                      <a:r>
                        <a:rPr lang="en-US" sz="1100" dirty="0">
                          <a:effectLst/>
                          <a:latin typeface="Calibri" panose="020F0502020204030204" pitchFamily="34" charset="0"/>
                        </a:rPr>
                        <a:t>747 Abbasid revolt begins in </a:t>
                      </a:r>
                      <a:r>
                        <a:rPr lang="en-US" sz="1100" dirty="0" err="1">
                          <a:effectLst/>
                          <a:latin typeface="Calibri" panose="020F0502020204030204" pitchFamily="34" charset="0"/>
                        </a:rPr>
                        <a:t>Khurasan</a:t>
                      </a:r>
                      <a:endParaRPr lang="en-US" sz="1100" dirty="0">
                        <a:effectLst/>
                        <a:latin typeface="Calibri" panose="020F0502020204030204" pitchFamily="34" charset="0"/>
                        <a:ea typeface="Times New Roman"/>
                        <a:cs typeface="Times New Roman"/>
                      </a:endParaRPr>
                    </a:p>
                  </a:txBody>
                  <a:tcPr marL="11532" marR="11532" marT="0" marB="0"/>
                </a:tc>
              </a:tr>
              <a:tr h="420653">
                <a:tc>
                  <a:txBody>
                    <a:bodyPr/>
                    <a:lstStyle/>
                    <a:p>
                      <a:pPr marL="0" marR="0">
                        <a:lnSpc>
                          <a:spcPct val="115000"/>
                        </a:lnSpc>
                        <a:spcBef>
                          <a:spcPts val="0"/>
                        </a:spcBef>
                        <a:spcAft>
                          <a:spcPts val="0"/>
                        </a:spcAft>
                      </a:pPr>
                      <a:r>
                        <a:rPr lang="en-US" sz="1100" dirty="0">
                          <a:effectLst/>
                          <a:latin typeface="Calibri" panose="020F0502020204030204" pitchFamily="34" charset="0"/>
                        </a:rPr>
                        <a:t>800</a:t>
                      </a:r>
                      <a:endParaRPr lang="en-US" sz="1100" b="1"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r>
                        <a:rPr lang="en-US" sz="1100" dirty="0">
                          <a:effectLst/>
                          <a:latin typeface="Calibri" panose="020F0502020204030204" pitchFamily="34" charset="0"/>
                        </a:rPr>
                        <a:t>835-892 Abbasid capital moved from Baghdad to Samarra</a:t>
                      </a:r>
                      <a:endParaRPr lang="en-US" sz="1100"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r>
                        <a:rPr lang="en-US" sz="1100" dirty="0">
                          <a:effectLst/>
                          <a:latin typeface="Calibri" panose="020F0502020204030204" pitchFamily="34" charset="0"/>
                        </a:rPr>
                        <a:t>875 Independent </a:t>
                      </a:r>
                      <a:r>
                        <a:rPr lang="en-US" sz="1100" dirty="0" err="1">
                          <a:effectLst/>
                          <a:latin typeface="Calibri" panose="020F0502020204030204" pitchFamily="34" charset="0"/>
                        </a:rPr>
                        <a:t>Samanid</a:t>
                      </a:r>
                      <a:r>
                        <a:rPr lang="en-US" sz="1100" dirty="0">
                          <a:effectLst/>
                          <a:latin typeface="Calibri" panose="020F0502020204030204" pitchFamily="34" charset="0"/>
                        </a:rPr>
                        <a:t> state founded in Bukhara</a:t>
                      </a:r>
                      <a:endParaRPr lang="en-US" sz="1100" dirty="0">
                        <a:effectLst/>
                        <a:latin typeface="Calibri" panose="020F0502020204030204" pitchFamily="34" charset="0"/>
                        <a:ea typeface="Times New Roman"/>
                        <a:cs typeface="Times New Roman"/>
                      </a:endParaRPr>
                    </a:p>
                  </a:txBody>
                  <a:tcPr marL="11532" marR="11532" marT="0" marB="0"/>
                </a:tc>
              </a:tr>
              <a:tr h="1051633">
                <a:tc>
                  <a:txBody>
                    <a:bodyPr/>
                    <a:lstStyle/>
                    <a:p>
                      <a:pPr marL="0" marR="0">
                        <a:lnSpc>
                          <a:spcPct val="115000"/>
                        </a:lnSpc>
                        <a:spcBef>
                          <a:spcPts val="0"/>
                        </a:spcBef>
                        <a:spcAft>
                          <a:spcPts val="0"/>
                        </a:spcAft>
                      </a:pPr>
                      <a:r>
                        <a:rPr lang="en-US" sz="1100" dirty="0">
                          <a:effectLst/>
                          <a:latin typeface="Calibri" panose="020F0502020204030204" pitchFamily="34" charset="0"/>
                        </a:rPr>
                        <a:t>900</a:t>
                      </a:r>
                      <a:endParaRPr lang="en-US" sz="1100" b="1"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r>
                        <a:rPr lang="en-US" sz="1100" dirty="0">
                          <a:effectLst/>
                          <a:latin typeface="Calibri" panose="020F0502020204030204" pitchFamily="34" charset="0"/>
                        </a:rPr>
                        <a:t>909 </a:t>
                      </a:r>
                      <a:r>
                        <a:rPr lang="en-US" sz="1100" dirty="0" err="1">
                          <a:effectLst/>
                          <a:latin typeface="Calibri" panose="020F0502020204030204" pitchFamily="34" charset="0"/>
                        </a:rPr>
                        <a:t>Fatimids</a:t>
                      </a:r>
                      <a:r>
                        <a:rPr lang="en-US" sz="1100" dirty="0">
                          <a:effectLst/>
                          <a:latin typeface="Calibri" panose="020F0502020204030204" pitchFamily="34" charset="0"/>
                        </a:rPr>
                        <a:t> seize North Africa, found Shi'ite Caliphate 929 </a:t>
                      </a:r>
                      <a:r>
                        <a:rPr lang="en-US" sz="1100" dirty="0" err="1">
                          <a:effectLst/>
                          <a:latin typeface="Calibri" panose="020F0502020204030204" pitchFamily="34" charset="0"/>
                        </a:rPr>
                        <a:t>Abd</a:t>
                      </a:r>
                      <a:r>
                        <a:rPr lang="en-US" sz="1100" dirty="0">
                          <a:effectLst/>
                          <a:latin typeface="Calibri" panose="020F0502020204030204" pitchFamily="34" charset="0"/>
                        </a:rPr>
                        <a:t> al-Rahman III declares himself caliph in Cordoba</a:t>
                      </a:r>
                    </a:p>
                    <a:p>
                      <a:pPr marL="0" marR="0">
                        <a:lnSpc>
                          <a:spcPct val="115000"/>
                        </a:lnSpc>
                        <a:spcBef>
                          <a:spcPts val="0"/>
                        </a:spcBef>
                        <a:spcAft>
                          <a:spcPts val="0"/>
                        </a:spcAft>
                      </a:pPr>
                      <a:r>
                        <a:rPr lang="en-US" sz="1100" dirty="0">
                          <a:effectLst/>
                          <a:latin typeface="Calibri" panose="020F0502020204030204" pitchFamily="34" charset="0"/>
                        </a:rPr>
                        <a:t>945 Shi'ite </a:t>
                      </a:r>
                      <a:r>
                        <a:rPr lang="en-US" sz="1100" dirty="0" err="1">
                          <a:effectLst/>
                          <a:latin typeface="Calibri" panose="020F0502020204030204" pitchFamily="34" charset="0"/>
                        </a:rPr>
                        <a:t>Buyids</a:t>
                      </a:r>
                      <a:r>
                        <a:rPr lang="en-US" sz="1100" dirty="0">
                          <a:effectLst/>
                          <a:latin typeface="Calibri" panose="020F0502020204030204" pitchFamily="34" charset="0"/>
                        </a:rPr>
                        <a:t> take control in Baghdad </a:t>
                      </a: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969 </a:t>
                      </a:r>
                      <a:r>
                        <a:rPr lang="en-US" sz="1100" dirty="0" err="1">
                          <a:effectLst/>
                          <a:latin typeface="Calibri" panose="020F0502020204030204" pitchFamily="34" charset="0"/>
                        </a:rPr>
                        <a:t>Fatimids</a:t>
                      </a:r>
                      <a:r>
                        <a:rPr lang="en-US" sz="1100" dirty="0">
                          <a:effectLst/>
                          <a:latin typeface="Calibri" panose="020F0502020204030204" pitchFamily="34" charset="0"/>
                        </a:rPr>
                        <a:t> conquer Egypt</a:t>
                      </a:r>
                      <a:endParaRPr lang="en-US" sz="1100"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endParaRPr lang="en-US" sz="1100" dirty="0" smtClean="0">
                        <a:effectLst/>
                        <a:latin typeface="Calibri" panose="020F0502020204030204" pitchFamily="34" charset="0"/>
                      </a:endParaRPr>
                    </a:p>
                    <a:p>
                      <a:pPr marL="0" marR="0">
                        <a:lnSpc>
                          <a:spcPct val="115000"/>
                        </a:lnSpc>
                        <a:spcBef>
                          <a:spcPts val="0"/>
                        </a:spcBef>
                        <a:spcAft>
                          <a:spcPts val="0"/>
                        </a:spcAft>
                      </a:pPr>
                      <a:endParaRPr lang="en-US" sz="1100" dirty="0" smtClean="0">
                        <a:effectLst/>
                        <a:latin typeface="Calibri" panose="020F0502020204030204" pitchFamily="34" charset="0"/>
                      </a:endParaRPr>
                    </a:p>
                    <a:p>
                      <a:pPr marL="0" marR="0">
                        <a:lnSpc>
                          <a:spcPct val="115000"/>
                        </a:lnSpc>
                        <a:spcBef>
                          <a:spcPts val="0"/>
                        </a:spcBef>
                        <a:spcAft>
                          <a:spcPts val="0"/>
                        </a:spcAft>
                      </a:pP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945 </a:t>
                      </a:r>
                      <a:r>
                        <a:rPr lang="en-US" sz="1100" dirty="0" err="1">
                          <a:effectLst/>
                          <a:latin typeface="Calibri" panose="020F0502020204030204" pitchFamily="34" charset="0"/>
                        </a:rPr>
                        <a:t>Buyids</a:t>
                      </a:r>
                      <a:r>
                        <a:rPr lang="en-US" sz="1100" dirty="0">
                          <a:effectLst/>
                          <a:latin typeface="Calibri" panose="020F0502020204030204" pitchFamily="34" charset="0"/>
                        </a:rPr>
                        <a:t> from northern Iran take control of Abbasid Caliphate</a:t>
                      </a:r>
                      <a:endParaRPr lang="en-US" sz="1100" dirty="0">
                        <a:effectLst/>
                        <a:latin typeface="Calibri" panose="020F0502020204030204" pitchFamily="34" charset="0"/>
                        <a:ea typeface="Times New Roman"/>
                        <a:cs typeface="Times New Roman"/>
                      </a:endParaRPr>
                    </a:p>
                  </a:txBody>
                  <a:tcPr marL="11532" marR="11532" marT="0" marB="0"/>
                </a:tc>
              </a:tr>
              <a:tr h="1395067">
                <a:tc>
                  <a:txBody>
                    <a:bodyPr/>
                    <a:lstStyle/>
                    <a:p>
                      <a:pPr marL="0" marR="0">
                        <a:lnSpc>
                          <a:spcPct val="115000"/>
                        </a:lnSpc>
                        <a:spcBef>
                          <a:spcPts val="0"/>
                        </a:spcBef>
                        <a:spcAft>
                          <a:spcPts val="0"/>
                        </a:spcAft>
                      </a:pPr>
                      <a:r>
                        <a:rPr lang="en-US" sz="1100" dirty="0">
                          <a:effectLst/>
                          <a:latin typeface="Calibri" panose="020F0502020204030204" pitchFamily="34" charset="0"/>
                        </a:rPr>
                        <a:t>1000</a:t>
                      </a:r>
                      <a:endParaRPr lang="en-US" sz="1100" b="1"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r>
                        <a:rPr lang="en-US" sz="1100" dirty="0">
                          <a:effectLst/>
                          <a:latin typeface="Calibri" panose="020F0502020204030204" pitchFamily="34" charset="0"/>
                        </a:rPr>
                        <a:t>1055 Seljuk Turks take control in Baghdad </a:t>
                      </a: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1099 </a:t>
                      </a:r>
                      <a:r>
                        <a:rPr lang="en-US" sz="1100" dirty="0">
                          <a:effectLst/>
                          <a:latin typeface="Calibri" panose="020F0502020204030204" pitchFamily="34" charset="0"/>
                        </a:rPr>
                        <a:t>First Crusade captures Jerusalem </a:t>
                      </a: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1171 </a:t>
                      </a:r>
                      <a:r>
                        <a:rPr lang="en-US" sz="1100" dirty="0">
                          <a:effectLst/>
                          <a:latin typeface="Calibri" panose="020F0502020204030204" pitchFamily="34" charset="0"/>
                        </a:rPr>
                        <a:t>Fall of Fatimid Egypt </a:t>
                      </a: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1187 </a:t>
                      </a:r>
                      <a:r>
                        <a:rPr lang="en-US" sz="1100" dirty="0">
                          <a:effectLst/>
                          <a:latin typeface="Calibri" panose="020F0502020204030204" pitchFamily="34" charset="0"/>
                        </a:rPr>
                        <a:t>Saladin recaptures Jerusalem </a:t>
                      </a: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1250 </a:t>
                      </a:r>
                      <a:r>
                        <a:rPr lang="en-US" sz="1100" dirty="0" err="1">
                          <a:effectLst/>
                          <a:latin typeface="Calibri" panose="020F0502020204030204" pitchFamily="34" charset="0"/>
                        </a:rPr>
                        <a:t>Mamluks</a:t>
                      </a:r>
                      <a:r>
                        <a:rPr lang="en-US" sz="1100" dirty="0">
                          <a:effectLst/>
                          <a:latin typeface="Calibri" panose="020F0502020204030204" pitchFamily="34" charset="0"/>
                        </a:rPr>
                        <a:t> control Egypt</a:t>
                      </a:r>
                    </a:p>
                    <a:p>
                      <a:pPr marL="0" marR="0">
                        <a:lnSpc>
                          <a:spcPct val="115000"/>
                        </a:lnSpc>
                        <a:spcBef>
                          <a:spcPts val="0"/>
                        </a:spcBef>
                        <a:spcAft>
                          <a:spcPts val="0"/>
                        </a:spcAft>
                      </a:pPr>
                      <a:r>
                        <a:rPr lang="en-US" sz="1100" dirty="0">
                          <a:effectLst/>
                          <a:latin typeface="Calibri" panose="020F0502020204030204" pitchFamily="34" charset="0"/>
                        </a:rPr>
                        <a:t>1258 Mongols sack Baghdad and end Abbasid Caliphate 1260 </a:t>
                      </a:r>
                      <a:r>
                        <a:rPr lang="en-US" sz="1100" dirty="0" err="1">
                          <a:effectLst/>
                          <a:latin typeface="Calibri" panose="020F0502020204030204" pitchFamily="34" charset="0"/>
                        </a:rPr>
                        <a:t>Mamluks</a:t>
                      </a:r>
                      <a:r>
                        <a:rPr lang="en-US" sz="1100" dirty="0">
                          <a:effectLst/>
                          <a:latin typeface="Calibri" panose="020F0502020204030204" pitchFamily="34" charset="0"/>
                        </a:rPr>
                        <a:t> defeat Mongols at </a:t>
                      </a:r>
                      <a:r>
                        <a:rPr lang="en-US" sz="1100" dirty="0" err="1">
                          <a:effectLst/>
                          <a:latin typeface="Calibri" panose="020F0502020204030204" pitchFamily="34" charset="0"/>
                        </a:rPr>
                        <a:t>Ain</a:t>
                      </a:r>
                      <a:r>
                        <a:rPr lang="en-US" sz="1100" dirty="0">
                          <a:effectLst/>
                          <a:latin typeface="Calibri" panose="020F0502020204030204" pitchFamily="34" charset="0"/>
                        </a:rPr>
                        <a:t> </a:t>
                      </a:r>
                      <a:r>
                        <a:rPr lang="en-US" sz="1100" dirty="0" err="1">
                          <a:effectLst/>
                          <a:latin typeface="Calibri" panose="020F0502020204030204" pitchFamily="34" charset="0"/>
                        </a:rPr>
                        <a:t>Jalut</a:t>
                      </a:r>
                      <a:endParaRPr lang="en-US" sz="1100" dirty="0">
                        <a:effectLst/>
                        <a:latin typeface="Calibri" panose="020F0502020204030204" pitchFamily="34" charset="0"/>
                        <a:ea typeface="Times New Roman"/>
                        <a:cs typeface="Times New Roman"/>
                      </a:endParaRPr>
                    </a:p>
                  </a:txBody>
                  <a:tcPr marL="11532" marR="11532" marT="0" marB="0"/>
                </a:tc>
                <a:tc>
                  <a:txBody>
                    <a:bodyPr/>
                    <a:lstStyle/>
                    <a:p>
                      <a:pPr marL="0" marR="0">
                        <a:lnSpc>
                          <a:spcPct val="115000"/>
                        </a:lnSpc>
                        <a:spcBef>
                          <a:spcPts val="0"/>
                        </a:spcBef>
                        <a:spcAft>
                          <a:spcPts val="0"/>
                        </a:spcAft>
                      </a:pPr>
                      <a:endParaRPr lang="en-US" sz="1100" dirty="0" smtClean="0">
                        <a:effectLst/>
                        <a:latin typeface="Calibri" panose="020F0502020204030204" pitchFamily="34" charset="0"/>
                      </a:endParaRPr>
                    </a:p>
                    <a:p>
                      <a:pPr marL="0" marR="0">
                        <a:lnSpc>
                          <a:spcPct val="115000"/>
                        </a:lnSpc>
                        <a:spcBef>
                          <a:spcPts val="0"/>
                        </a:spcBef>
                        <a:spcAft>
                          <a:spcPts val="0"/>
                        </a:spcAft>
                      </a:pPr>
                      <a:r>
                        <a:rPr lang="en-US" sz="1100" dirty="0" smtClean="0">
                          <a:effectLst/>
                          <a:latin typeface="Calibri" panose="020F0502020204030204" pitchFamily="34" charset="0"/>
                        </a:rPr>
                        <a:t>1036 </a:t>
                      </a:r>
                      <a:r>
                        <a:rPr lang="en-US" sz="1100" dirty="0">
                          <a:effectLst/>
                          <a:latin typeface="Calibri" panose="020F0502020204030204" pitchFamily="34" charset="0"/>
                        </a:rPr>
                        <a:t>Beginning of Turkish Seljuk rule in </a:t>
                      </a:r>
                      <a:r>
                        <a:rPr lang="en-US" sz="1100" dirty="0" err="1">
                          <a:effectLst/>
                          <a:latin typeface="Calibri" panose="020F0502020204030204" pitchFamily="34" charset="0"/>
                        </a:rPr>
                        <a:t>Khurasan</a:t>
                      </a:r>
                      <a:endParaRPr lang="en-US" sz="1100" dirty="0">
                        <a:effectLst/>
                        <a:latin typeface="Calibri" panose="020F0502020204030204" pitchFamily="34" charset="0"/>
                        <a:ea typeface="Times New Roman"/>
                        <a:cs typeface="Times New Roman"/>
                      </a:endParaRPr>
                    </a:p>
                  </a:txBody>
                  <a:tcPr marL="11532" marR="11532" marT="0" marB="0"/>
                </a:tc>
              </a:tr>
            </a:tbl>
          </a:graphicData>
        </a:graphic>
      </p:graphicFrame>
      <p:sp>
        <p:nvSpPr>
          <p:cNvPr id="7205" name="Content Placeholder 4"/>
          <p:cNvSpPr>
            <a:spLocks noGrp="1"/>
          </p:cNvSpPr>
          <p:nvPr>
            <p:ph idx="1"/>
          </p:nvPr>
        </p:nvSpPr>
        <p:spPr>
          <a:xfrm>
            <a:off x="8566150" y="6553200"/>
            <a:ext cx="577850" cy="304800"/>
          </a:xfrm>
        </p:spPr>
        <p:txBody>
          <a:bodyPr/>
          <a:lstStyle/>
          <a:p>
            <a:r>
              <a:rPr lang="en-US" altLang="en-US" sz="1200" b="1" dirty="0" smtClean="0">
                <a:latin typeface="Arial" charset="0"/>
              </a:rPr>
              <a:t>p247</a:t>
            </a:r>
          </a:p>
        </p:txBody>
      </p:sp>
    </p:spTree>
    <p:extLst>
      <p:ext uri="{BB962C8B-B14F-4D97-AF65-F5344CB8AC3E}">
        <p14:creationId xmlns:p14="http://schemas.microsoft.com/office/powerpoint/2010/main" val="2067185357"/>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dirty="0" smtClean="0">
                <a:solidFill>
                  <a:schemeClr val="tx1"/>
                </a:solidFill>
                <a:latin typeface="Arial" charset="0"/>
              </a:rPr>
              <a:t>The Origins of Islam</a:t>
            </a:r>
            <a:endParaRPr lang="en-US" altLang="en-US" dirty="0" smtClean="0">
              <a:latin typeface="Arial" charset="0"/>
            </a:endParaRPr>
          </a:p>
        </p:txBody>
      </p:sp>
      <p:sp>
        <p:nvSpPr>
          <p:cNvPr id="9219" name="Content Placeholder 2"/>
          <p:cNvSpPr>
            <a:spLocks noGrp="1"/>
          </p:cNvSpPr>
          <p:nvPr>
            <p:ph idx="1"/>
          </p:nvPr>
        </p:nvSpPr>
        <p:spPr>
          <a:xfrm>
            <a:off x="685800" y="1752600"/>
            <a:ext cx="7772400" cy="2947988"/>
          </a:xfrm>
        </p:spPr>
        <p:txBody>
          <a:bodyPr/>
          <a:lstStyle/>
          <a:p>
            <a:pPr marL="0" indent="0" eaLnBrk="1" hangingPunct="1">
              <a:buFontTx/>
              <a:buChar char="•"/>
            </a:pPr>
            <a:r>
              <a:rPr lang="en-US" altLang="en-US" dirty="0" smtClean="0">
                <a:latin typeface="Arial" charset="0"/>
              </a:rPr>
              <a:t> Succession to Muhammad</a:t>
            </a:r>
          </a:p>
          <a:p>
            <a:pPr marL="857250" lvl="1" indent="-457200" eaLnBrk="1" hangingPunct="1">
              <a:buFont typeface="Arial" charset="0"/>
              <a:buChar char="•"/>
            </a:pPr>
            <a:r>
              <a:rPr lang="en-US" altLang="en-US" dirty="0" smtClean="0">
                <a:latin typeface="Arial" charset="0"/>
              </a:rPr>
              <a:t>The Caliphate</a:t>
            </a:r>
          </a:p>
          <a:p>
            <a:pPr marL="857250" lvl="1" indent="-457200" eaLnBrk="1" hangingPunct="1">
              <a:buFont typeface="Arial" charset="0"/>
              <a:buChar char="•"/>
            </a:pPr>
            <a:r>
              <a:rPr lang="en-US" altLang="en-US" dirty="0" smtClean="0">
                <a:latin typeface="Arial" charset="0"/>
              </a:rPr>
              <a:t>The </a:t>
            </a:r>
            <a:r>
              <a:rPr lang="en-US" altLang="en-US" dirty="0" err="1" smtClean="0">
                <a:latin typeface="Arial" charset="0"/>
              </a:rPr>
              <a:t>Umayya</a:t>
            </a:r>
            <a:endParaRPr lang="en-US" altLang="en-US" dirty="0" smtClean="0">
              <a:latin typeface="Arial" charset="0"/>
            </a:endParaRPr>
          </a:p>
          <a:p>
            <a:pPr marL="857250" lvl="1" indent="-457200" eaLnBrk="1" hangingPunct="1">
              <a:buFont typeface="Arial" charset="0"/>
              <a:buChar char="•"/>
            </a:pPr>
            <a:r>
              <a:rPr lang="en-US" altLang="en-US" dirty="0" smtClean="0">
                <a:latin typeface="Arial" charset="0"/>
              </a:rPr>
              <a:t>Sunnis, Shi’ites and </a:t>
            </a:r>
            <a:r>
              <a:rPr lang="en-US" altLang="en-US" dirty="0" err="1" smtClean="0">
                <a:latin typeface="Arial" charset="0"/>
              </a:rPr>
              <a:t>Kharijites</a:t>
            </a:r>
            <a:endParaRPr lang="en-US" altLang="en-US" dirty="0" smtClean="0">
              <a:latin typeface="Arial" charset="0"/>
            </a:endParaRPr>
          </a:p>
        </p:txBody>
      </p:sp>
    </p:spTree>
    <p:extLst>
      <p:ext uri="{BB962C8B-B14F-4D97-AF65-F5344CB8AC3E}">
        <p14:creationId xmlns:p14="http://schemas.microsoft.com/office/powerpoint/2010/main" val="3907316002"/>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268037"/>
            <a:ext cx="7772400" cy="492125"/>
          </a:xfrm>
        </p:spPr>
        <p:txBody>
          <a:bodyPr/>
          <a:lstStyle/>
          <a:p>
            <a:r>
              <a:rPr lang="en-US" altLang="en-US" sz="2600" dirty="0" smtClean="0">
                <a:latin typeface="Arial" charset="0"/>
              </a:rPr>
              <a:t>Early Expansion of Muslim Rule </a:t>
            </a:r>
          </a:p>
        </p:txBody>
      </p:sp>
      <p:pic>
        <p:nvPicPr>
          <p:cNvPr id="10243" name="Picture 1" descr="Map 10.1. Early Expansion of Muslim Rule: Arab conquests of the first Islamic century brought vast territory under Muslim rule, but conversion to Islam proceeded slowly. In most areas outside the Arabian peninsula, the only region where Arabic was then spoken, conversion did not accelerate until the third century after the conques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27100"/>
            <a:ext cx="8636000"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Content Placeholder 2"/>
          <p:cNvSpPr>
            <a:spLocks noGrp="1"/>
          </p:cNvSpPr>
          <p:nvPr>
            <p:ph idx="1"/>
          </p:nvPr>
        </p:nvSpPr>
        <p:spPr>
          <a:xfrm>
            <a:off x="8001000" y="6549189"/>
            <a:ext cx="1143000" cy="304800"/>
          </a:xfrm>
        </p:spPr>
        <p:txBody>
          <a:bodyPr/>
          <a:lstStyle/>
          <a:p>
            <a:r>
              <a:rPr lang="en-US" altLang="en-US" sz="1200" b="1" dirty="0" smtClean="0">
                <a:latin typeface="Arial" charset="0"/>
              </a:rPr>
              <a:t>Map 9.1 p249</a:t>
            </a:r>
          </a:p>
        </p:txBody>
      </p:sp>
    </p:spTree>
    <p:extLst>
      <p:ext uri="{BB962C8B-B14F-4D97-AF65-F5344CB8AC3E}">
        <p14:creationId xmlns:p14="http://schemas.microsoft.com/office/powerpoint/2010/main" val="2089509235"/>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charset="0"/>
              </a:rPr>
              <a:t>The Rise and Fall of the Caliphate, 632–1258</a:t>
            </a:r>
          </a:p>
        </p:txBody>
      </p:sp>
      <p:sp>
        <p:nvSpPr>
          <p:cNvPr id="11267" name="Rectangle 3"/>
          <p:cNvSpPr>
            <a:spLocks noGrp="1" noChangeArrowheads="1"/>
          </p:cNvSpPr>
          <p:nvPr>
            <p:ph type="body" idx="1"/>
          </p:nvPr>
        </p:nvSpPr>
        <p:spPr>
          <a:xfrm>
            <a:off x="685800" y="1752600"/>
            <a:ext cx="8153400" cy="2357438"/>
          </a:xfrm>
          <a:noFill/>
        </p:spPr>
        <p:txBody>
          <a:bodyPr/>
          <a:lstStyle/>
          <a:p>
            <a:pPr eaLnBrk="1" hangingPunct="1">
              <a:buFontTx/>
              <a:buChar char="•"/>
            </a:pPr>
            <a:r>
              <a:rPr lang="en-US" altLang="en-US" dirty="0" smtClean="0">
                <a:latin typeface="Arial" charset="0"/>
              </a:rPr>
              <a:t>The Islamic Conquests, 634–711</a:t>
            </a:r>
          </a:p>
          <a:p>
            <a:pPr marL="1085850" lvl="1" indent="-342900" eaLnBrk="1" hangingPunct="1">
              <a:buFontTx/>
              <a:buChar char="•"/>
            </a:pPr>
            <a:r>
              <a:rPr lang="en-US" altLang="en-US" dirty="0" smtClean="0">
                <a:latin typeface="Arial" charset="0"/>
              </a:rPr>
              <a:t>Syria to Spain</a:t>
            </a:r>
          </a:p>
          <a:p>
            <a:pPr marL="1085850" lvl="1" indent="-342900" eaLnBrk="1" hangingPunct="1">
              <a:buFontTx/>
              <a:buChar char="•"/>
            </a:pPr>
            <a:r>
              <a:rPr lang="en-US" altLang="en-US" dirty="0" smtClean="0">
                <a:latin typeface="Arial" charset="0"/>
              </a:rPr>
              <a:t>Arab society and conquest</a:t>
            </a:r>
          </a:p>
          <a:p>
            <a:pPr marL="1085850" lvl="1" indent="-342900" eaLnBrk="1" hangingPunct="1">
              <a:buFontTx/>
              <a:buChar char="•"/>
            </a:pPr>
            <a:r>
              <a:rPr lang="en-US" altLang="en-US" dirty="0" smtClean="0">
                <a:latin typeface="Arial" charset="0"/>
              </a:rPr>
              <a:t>Regular armies and minority rule</a:t>
            </a:r>
          </a:p>
        </p:txBody>
      </p:sp>
    </p:spTree>
    <p:extLst>
      <p:ext uri="{BB962C8B-B14F-4D97-AF65-F5344CB8AC3E}">
        <p14:creationId xmlns:p14="http://schemas.microsoft.com/office/powerpoint/2010/main" val="3312843972"/>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159916"/>
            <a:ext cx="7772400" cy="1323439"/>
          </a:xfrm>
        </p:spPr>
        <p:txBody>
          <a:bodyPr/>
          <a:lstStyle/>
          <a:p>
            <a:pPr eaLnBrk="1" hangingPunct="1"/>
            <a:r>
              <a:rPr lang="en-US" altLang="en-US" sz="4000" dirty="0" smtClean="0">
                <a:solidFill>
                  <a:schemeClr val="tx1"/>
                </a:solidFill>
                <a:latin typeface="Arial" charset="0"/>
              </a:rPr>
              <a:t>The Rise and Fall of the Caliphate, 632–1258, continued</a:t>
            </a:r>
            <a:endParaRPr lang="en-US" altLang="en-US" sz="4000" dirty="0" smtClean="0">
              <a:latin typeface="Arial" charset="0"/>
            </a:endParaRPr>
          </a:p>
        </p:txBody>
      </p:sp>
      <p:sp>
        <p:nvSpPr>
          <p:cNvPr id="12291" name="Content Placeholder 2"/>
          <p:cNvSpPr>
            <a:spLocks noGrp="1"/>
          </p:cNvSpPr>
          <p:nvPr>
            <p:ph idx="1"/>
          </p:nvPr>
        </p:nvSpPr>
        <p:spPr>
          <a:xfrm>
            <a:off x="762000" y="1743075"/>
            <a:ext cx="7772400" cy="4622800"/>
          </a:xfrm>
        </p:spPr>
        <p:txBody>
          <a:bodyPr/>
          <a:lstStyle/>
          <a:p>
            <a:pPr marL="457200" indent="-457200" eaLnBrk="1" hangingPunct="1">
              <a:buFont typeface="Arial" panose="020B0604020202020204" pitchFamily="34" charset="0"/>
              <a:buChar char="•"/>
            </a:pPr>
            <a:r>
              <a:rPr lang="en-US" altLang="en-US" dirty="0" smtClean="0">
                <a:latin typeface="Arial" charset="0"/>
              </a:rPr>
              <a:t>The Umayyad and Early Abbasid Caliphates, 661-850</a:t>
            </a:r>
          </a:p>
          <a:p>
            <a:pPr marL="457200" indent="-457200" eaLnBrk="1" hangingPunct="1">
              <a:buFont typeface="Arial" panose="020B0604020202020204" pitchFamily="34" charset="0"/>
              <a:buChar char="•"/>
            </a:pPr>
            <a:r>
              <a:rPr lang="en-US" altLang="en-US" dirty="0" smtClean="0">
                <a:latin typeface="Arial" charset="0"/>
              </a:rPr>
              <a:t>Umayyad</a:t>
            </a:r>
          </a:p>
          <a:p>
            <a:pPr marL="400050" lvl="1" indent="0" eaLnBrk="1" hangingPunct="1">
              <a:buFont typeface="Arial" charset="0"/>
              <a:buChar char="•"/>
            </a:pPr>
            <a:r>
              <a:rPr lang="en-US" altLang="en-US" dirty="0" smtClean="0">
                <a:latin typeface="Arial" charset="0"/>
              </a:rPr>
              <a:t> An Arab, not Islamic, empire</a:t>
            </a:r>
          </a:p>
          <a:p>
            <a:pPr marL="400050" lvl="1" indent="0" eaLnBrk="1" hangingPunct="1">
              <a:buFont typeface="Arial" charset="0"/>
              <a:buChar char="•"/>
            </a:pPr>
            <a:r>
              <a:rPr lang="en-US" altLang="en-US" dirty="0" smtClean="0">
                <a:latin typeface="Arial" charset="0"/>
              </a:rPr>
              <a:t> Use of Byzantine/</a:t>
            </a:r>
            <a:r>
              <a:rPr lang="en-US" altLang="en-US" dirty="0" err="1" smtClean="0">
                <a:latin typeface="Arial" charset="0"/>
              </a:rPr>
              <a:t>Sasanid</a:t>
            </a:r>
            <a:r>
              <a:rPr lang="en-US" altLang="en-US" dirty="0" smtClean="0">
                <a:latin typeface="Arial" charset="0"/>
              </a:rPr>
              <a:t> structures</a:t>
            </a:r>
          </a:p>
          <a:p>
            <a:pPr marL="457200" indent="-457200" eaLnBrk="1" hangingPunct="1">
              <a:buFont typeface="Arial" panose="020B0604020202020204" pitchFamily="34" charset="0"/>
              <a:buChar char="•"/>
            </a:pPr>
            <a:r>
              <a:rPr lang="en-US" altLang="en-US" dirty="0" smtClean="0">
                <a:latin typeface="Arial" charset="0"/>
              </a:rPr>
              <a:t>Abbasid</a:t>
            </a:r>
          </a:p>
          <a:p>
            <a:pPr marL="400050" lvl="1" indent="0" eaLnBrk="1" hangingPunct="1">
              <a:buFont typeface="Arial" charset="0"/>
              <a:buChar char="•"/>
            </a:pPr>
            <a:r>
              <a:rPr lang="en-US" altLang="en-US" dirty="0" smtClean="0">
                <a:latin typeface="Arial" charset="0"/>
              </a:rPr>
              <a:t> </a:t>
            </a:r>
            <a:r>
              <a:rPr lang="en-US" altLang="en-US" dirty="0" err="1" smtClean="0">
                <a:latin typeface="Arial" charset="0"/>
              </a:rPr>
              <a:t>Rulership</a:t>
            </a:r>
            <a:r>
              <a:rPr lang="en-US" altLang="en-US" dirty="0" smtClean="0">
                <a:latin typeface="Arial" charset="0"/>
              </a:rPr>
              <a:t> and ceremony</a:t>
            </a:r>
          </a:p>
          <a:p>
            <a:pPr marL="400050" lvl="1" indent="0" eaLnBrk="1" hangingPunct="1">
              <a:buFont typeface="Arial" charset="0"/>
              <a:buChar char="•"/>
            </a:pPr>
            <a:r>
              <a:rPr lang="en-US" altLang="en-US" dirty="0" smtClean="0">
                <a:latin typeface="Arial" charset="0"/>
              </a:rPr>
              <a:t> Baghdad and Islamic culture</a:t>
            </a:r>
          </a:p>
        </p:txBody>
      </p:sp>
    </p:spTree>
    <p:extLst>
      <p:ext uri="{BB962C8B-B14F-4D97-AF65-F5344CB8AC3E}">
        <p14:creationId xmlns:p14="http://schemas.microsoft.com/office/powerpoint/2010/main" val="1811072538"/>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2001</TotalTime>
  <Words>1167</Words>
  <Application>Microsoft Office PowerPoint</Application>
  <PresentationFormat>On-screen Show (4:3)</PresentationFormat>
  <Paragraphs>162</Paragraphs>
  <Slides>22</Slides>
  <Notes>22</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ＭＳ Ｐゴシック</vt:lpstr>
      <vt:lpstr>Arial</vt:lpstr>
      <vt:lpstr>Calibri</vt:lpstr>
      <vt:lpstr>Times New Roman</vt:lpstr>
      <vt:lpstr>Wingdings</vt:lpstr>
      <vt:lpstr>1_Lockard_topic</vt:lpstr>
      <vt:lpstr> Chapter 9 The Sasanid Empire and the Rise of Islam, 200-1200</vt:lpstr>
      <vt:lpstr>Baghdad Bookstore </vt:lpstr>
      <vt:lpstr>The Sasanid Empire, 224–651</vt:lpstr>
      <vt:lpstr>Sasanid Silver Plate with Gold Decoration</vt:lpstr>
      <vt:lpstr>Chronology of The Arab Lands and Iran and Central Asia</vt:lpstr>
      <vt:lpstr>The Origins of Islam</vt:lpstr>
      <vt:lpstr>Early Expansion of Muslim Rule </vt:lpstr>
      <vt:lpstr>The Rise and Fall of the Caliphate, 632–1258</vt:lpstr>
      <vt:lpstr>The Rise and Fall of the Caliphate, 632–1258, continued</vt:lpstr>
      <vt:lpstr>Political Fragmentation, 850-1050</vt:lpstr>
      <vt:lpstr>Rise and Fall of the Abbasid Caliphate </vt:lpstr>
      <vt:lpstr>Mosque of Ibn Tulun in Fustat </vt:lpstr>
      <vt:lpstr>Assault from Within and Without, 1050-1258</vt:lpstr>
      <vt:lpstr>Tomb of the Samanids in Bukhar</vt:lpstr>
      <vt:lpstr>Spanish Muslim Textile of the Twelfth Century</vt:lpstr>
      <vt:lpstr>Islamic Civilization</vt:lpstr>
      <vt:lpstr>Islamic Civilization, continued</vt:lpstr>
      <vt:lpstr>Model of a Water-Lifting Device</vt:lpstr>
      <vt:lpstr>Women Playing Chess in Muslim Spain</vt:lpstr>
      <vt:lpstr>Islamic Glassware. </vt:lpstr>
      <vt:lpstr>Quran Page Printed from a Woodblock</vt:lpstr>
      <vt:lpstr>Muslim Head Coverings.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91</cp:revision>
  <dcterms:created xsi:type="dcterms:W3CDTF">2006-12-01T20:54:40Z</dcterms:created>
  <dcterms:modified xsi:type="dcterms:W3CDTF">2015-10-09T17:10:29Z</dcterms:modified>
</cp:coreProperties>
</file>